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4"/>
    <p:sldMasterId id="2147483648" r:id="rId5"/>
    <p:sldMasterId id="2147483696" r:id="rId6"/>
    <p:sldMasterId id="2147483672" r:id="rId7"/>
  </p:sldMasterIdLst>
  <p:notesMasterIdLst>
    <p:notesMasterId r:id="rId26"/>
  </p:notesMasterIdLst>
  <p:sldIdLst>
    <p:sldId id="300" r:id="rId8"/>
    <p:sldId id="335" r:id="rId9"/>
    <p:sldId id="331" r:id="rId10"/>
    <p:sldId id="325" r:id="rId11"/>
    <p:sldId id="340" r:id="rId12"/>
    <p:sldId id="269" r:id="rId13"/>
    <p:sldId id="323" r:id="rId14"/>
    <p:sldId id="267" r:id="rId15"/>
    <p:sldId id="266" r:id="rId16"/>
    <p:sldId id="265" r:id="rId17"/>
    <p:sldId id="328" r:id="rId18"/>
    <p:sldId id="338" r:id="rId19"/>
    <p:sldId id="337" r:id="rId20"/>
    <p:sldId id="329" r:id="rId21"/>
    <p:sldId id="261" r:id="rId22"/>
    <p:sldId id="259" r:id="rId23"/>
    <p:sldId id="336" r:id="rId24"/>
    <p:sldId id="333" r:id="rId2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0678"/>
    <a:srgbClr val="FFFFFF"/>
    <a:srgbClr val="DBDBDB"/>
    <a:srgbClr val="FFD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7"/>
  </p:normalViewPr>
  <p:slideViewPr>
    <p:cSldViewPr snapToGrid="0">
      <p:cViewPr varScale="1">
        <p:scale>
          <a:sx n="108" d="100"/>
          <a:sy n="108" d="100"/>
        </p:scale>
        <p:origin x="736" y="184"/>
      </p:cViewPr>
      <p:guideLst/>
    </p:cSldViewPr>
  </p:slideViewPr>
  <p:notesTextViewPr>
    <p:cViewPr>
      <p:scale>
        <a:sx n="1" d="1"/>
        <a:sy n="1" d="1"/>
      </p:scale>
      <p:origin x="0" y="0"/>
    </p:cViewPr>
  </p:notesTextViewPr>
  <p:sorterViewPr>
    <p:cViewPr>
      <p:scale>
        <a:sx n="80" d="100"/>
        <a:sy n="80" d="100"/>
      </p:scale>
      <p:origin x="0" y="-30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89F67C-BA62-46B5-B469-762968D99A8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C833079-47CD-4C3A-A4D3-E4E6220FF006}">
      <dgm:prSet/>
      <dgm:spPr>
        <a:solidFill>
          <a:srgbClr val="4C05AB"/>
        </a:solidFill>
        <a:ln>
          <a:noFill/>
        </a:ln>
      </dgm:spPr>
      <dgm:t>
        <a:bodyPr/>
        <a:lstStyle/>
        <a:p>
          <a:pPr rtl="0"/>
          <a:r>
            <a:rPr lang="en-GB">
              <a:latin typeface="Calibri"/>
              <a:cs typeface="Arial"/>
            </a:rPr>
            <a:t>Mobile outreach services: </a:t>
          </a:r>
        </a:p>
      </dgm:t>
    </dgm:pt>
    <dgm:pt modelId="{4C405185-1F46-46AF-B512-9013753E6B6A}" type="parTrans" cxnId="{A713BA07-3B7C-4F9D-93FF-751A951D5DCA}">
      <dgm:prSet/>
      <dgm:spPr/>
      <dgm:t>
        <a:bodyPr/>
        <a:lstStyle/>
        <a:p>
          <a:endParaRPr lang="en-US">
            <a:latin typeface="Arial" panose="020B0604020202020204" pitchFamily="34" charset="0"/>
            <a:cs typeface="Arial" panose="020B0604020202020204" pitchFamily="34" charset="0"/>
          </a:endParaRPr>
        </a:p>
      </dgm:t>
    </dgm:pt>
    <dgm:pt modelId="{C6D0489F-7E8D-438E-9A65-8385D5D23ED2}" type="sibTrans" cxnId="{A713BA07-3B7C-4F9D-93FF-751A951D5DCA}">
      <dgm:prSet/>
      <dgm:spPr/>
      <dgm:t>
        <a:bodyPr/>
        <a:lstStyle/>
        <a:p>
          <a:endParaRPr lang="en-US">
            <a:latin typeface="Arial" panose="020B0604020202020204" pitchFamily="34" charset="0"/>
            <a:cs typeface="Arial" panose="020B0604020202020204" pitchFamily="34" charset="0"/>
          </a:endParaRPr>
        </a:p>
      </dgm:t>
    </dgm:pt>
    <dgm:pt modelId="{AD2E21D5-B009-439A-9744-C0B9B200F214}">
      <dgm:prSet/>
      <dgm:spPr>
        <a:solidFill>
          <a:srgbClr val="FFA500"/>
        </a:solidFill>
        <a:ln>
          <a:noFill/>
        </a:ln>
      </dgm:spPr>
      <dgm:t>
        <a:bodyPr/>
        <a:lstStyle/>
        <a:p>
          <a:pPr rtl="0"/>
          <a:r>
            <a:rPr lang="en-GB">
              <a:latin typeface="Calibri"/>
              <a:cs typeface="Arial"/>
            </a:rPr>
            <a:t>Community-based primary healthcare</a:t>
          </a:r>
        </a:p>
      </dgm:t>
    </dgm:pt>
    <dgm:pt modelId="{58212CF3-48BD-4916-BE50-3F99CE7BEC87}" type="parTrans" cxnId="{19EA9035-D0EE-453C-B462-CF242AE7E0D4}">
      <dgm:prSet/>
      <dgm:spPr/>
      <dgm:t>
        <a:bodyPr/>
        <a:lstStyle/>
        <a:p>
          <a:endParaRPr lang="en-US"/>
        </a:p>
      </dgm:t>
    </dgm:pt>
    <dgm:pt modelId="{139EB27C-E370-4AA5-A5C8-BBB237CE7EE4}" type="sibTrans" cxnId="{19EA9035-D0EE-453C-B462-CF242AE7E0D4}">
      <dgm:prSet/>
      <dgm:spPr/>
      <dgm:t>
        <a:bodyPr/>
        <a:lstStyle/>
        <a:p>
          <a:endParaRPr lang="en-US"/>
        </a:p>
      </dgm:t>
    </dgm:pt>
    <dgm:pt modelId="{F9E85600-0443-4111-969E-DD2A5A24CFE6}">
      <dgm:prSet/>
      <dgm:spPr>
        <a:solidFill>
          <a:srgbClr val="4C05AB"/>
        </a:solidFill>
        <a:ln>
          <a:noFill/>
        </a:ln>
      </dgm:spPr>
      <dgm:t>
        <a:bodyPr/>
        <a:lstStyle/>
        <a:p>
          <a:pPr rtl="0"/>
          <a:r>
            <a:rPr lang="en-GB">
              <a:latin typeface="Calibri"/>
              <a:cs typeface="Calibri"/>
            </a:rPr>
            <a:t>Mobile health technologies</a:t>
          </a:r>
        </a:p>
      </dgm:t>
    </dgm:pt>
    <dgm:pt modelId="{87FB0B55-001B-4C6A-98A0-8958478F5BF1}" type="parTrans" cxnId="{EFABA31E-B59A-40F9-84E5-B5CE9F098944}">
      <dgm:prSet/>
      <dgm:spPr/>
      <dgm:t>
        <a:bodyPr/>
        <a:lstStyle/>
        <a:p>
          <a:endParaRPr lang="en-US"/>
        </a:p>
      </dgm:t>
    </dgm:pt>
    <dgm:pt modelId="{186CB6EE-8AF3-4814-AF83-C68B25491CF0}" type="sibTrans" cxnId="{EFABA31E-B59A-40F9-84E5-B5CE9F098944}">
      <dgm:prSet/>
      <dgm:spPr/>
      <dgm:t>
        <a:bodyPr/>
        <a:lstStyle/>
        <a:p>
          <a:endParaRPr lang="en-US"/>
        </a:p>
      </dgm:t>
    </dgm:pt>
    <dgm:pt modelId="{D5CD2CBF-7B69-4C49-A32D-5AD531C80685}">
      <dgm:prSet/>
      <dgm:spPr>
        <a:solidFill>
          <a:srgbClr val="B179FB"/>
        </a:solidFill>
      </dgm:spPr>
      <dgm:t>
        <a:bodyPr/>
        <a:lstStyle/>
        <a:p>
          <a:pPr rtl="0"/>
          <a:r>
            <a:rPr lang="en-GB">
              <a:latin typeface="Calibri"/>
              <a:cs typeface="Calibri"/>
            </a:rPr>
            <a:t>Widely used to improve child health service use and coverage in refugee populations in Turkey and Palestine</a:t>
          </a:r>
        </a:p>
      </dgm:t>
    </dgm:pt>
    <dgm:pt modelId="{5E9A79B2-77C7-40F6-80F0-31A29E6B1827}" type="parTrans" cxnId="{1F93DC62-809D-4AC0-AC22-D772B4C8021E}">
      <dgm:prSet/>
      <dgm:spPr/>
      <dgm:t>
        <a:bodyPr/>
        <a:lstStyle/>
        <a:p>
          <a:endParaRPr lang="en-US"/>
        </a:p>
      </dgm:t>
    </dgm:pt>
    <dgm:pt modelId="{FF399932-95B5-4368-A413-7DB8EF85AF2C}" type="sibTrans" cxnId="{1F93DC62-809D-4AC0-AC22-D772B4C8021E}">
      <dgm:prSet/>
      <dgm:spPr/>
      <dgm:t>
        <a:bodyPr/>
        <a:lstStyle/>
        <a:p>
          <a:endParaRPr lang="en-US"/>
        </a:p>
      </dgm:t>
    </dgm:pt>
    <dgm:pt modelId="{F96739D9-0E85-4387-82EA-36E929EF436F}">
      <dgm:prSet/>
      <dgm:spPr>
        <a:solidFill>
          <a:srgbClr val="FFC969"/>
        </a:solidFill>
      </dgm:spPr>
      <dgm:t>
        <a:bodyPr/>
        <a:lstStyle/>
        <a:p>
          <a:pPr rtl="0"/>
          <a:r>
            <a:rPr lang="en-GB">
              <a:latin typeface="Calibri"/>
              <a:cs typeface="Calibri"/>
            </a:rPr>
            <a:t>Use of community health workers improved health outcomes, e.g., doubling malaria treatment in area of India</a:t>
          </a:r>
        </a:p>
      </dgm:t>
    </dgm:pt>
    <dgm:pt modelId="{2F448908-28CC-412E-AC2C-F0E29F7162A0}" type="parTrans" cxnId="{AD6041AE-13BF-488F-84FC-DD3E1E090977}">
      <dgm:prSet/>
      <dgm:spPr/>
      <dgm:t>
        <a:bodyPr/>
        <a:lstStyle/>
        <a:p>
          <a:endParaRPr lang="en-US"/>
        </a:p>
      </dgm:t>
    </dgm:pt>
    <dgm:pt modelId="{159D09FE-B593-469A-A1B9-99D68BE6C997}" type="sibTrans" cxnId="{AD6041AE-13BF-488F-84FC-DD3E1E090977}">
      <dgm:prSet/>
      <dgm:spPr/>
      <dgm:t>
        <a:bodyPr/>
        <a:lstStyle/>
        <a:p>
          <a:endParaRPr lang="en-US"/>
        </a:p>
      </dgm:t>
    </dgm:pt>
    <dgm:pt modelId="{84BE78E5-60CD-4ACF-AB3C-C8645D8FADEA}">
      <dgm:prSet phldr="0"/>
      <dgm:spPr/>
      <dgm:t>
        <a:bodyPr/>
        <a:lstStyle/>
        <a:p>
          <a:pPr rtl="0"/>
          <a:r>
            <a:rPr lang="en-GB">
              <a:latin typeface="Calibri"/>
              <a:cs typeface="Calibri"/>
            </a:rPr>
            <a:t>Nigeria: increase in fully-immunised children 17.8% to 49%</a:t>
          </a:r>
        </a:p>
      </dgm:t>
    </dgm:pt>
    <dgm:pt modelId="{CF141B43-4505-486A-8C4D-19ADC4901213}" type="parTrans" cxnId="{9EC096D1-155E-4778-AA0D-6D43C974BCA8}">
      <dgm:prSet/>
      <dgm:spPr/>
    </dgm:pt>
    <dgm:pt modelId="{2056EDCF-F8B7-45EE-B879-DB3B3DD12FC6}" type="sibTrans" cxnId="{9EC096D1-155E-4778-AA0D-6D43C974BCA8}">
      <dgm:prSet/>
      <dgm:spPr/>
    </dgm:pt>
    <dgm:pt modelId="{EF57AC7A-F9B3-4CA2-9707-8B643B9F3979}" type="pres">
      <dgm:prSet presAssocID="{E589F67C-BA62-46B5-B469-762968D99A85}" presName="Name0" presStyleCnt="0">
        <dgm:presLayoutVars>
          <dgm:dir/>
          <dgm:animLvl val="lvl"/>
          <dgm:resizeHandles val="exact"/>
        </dgm:presLayoutVars>
      </dgm:prSet>
      <dgm:spPr/>
    </dgm:pt>
    <dgm:pt modelId="{95A63140-7061-4DF5-8328-28D73FECF4AC}" type="pres">
      <dgm:prSet presAssocID="{BC833079-47CD-4C3A-A4D3-E4E6220FF006}" presName="linNode" presStyleCnt="0"/>
      <dgm:spPr/>
    </dgm:pt>
    <dgm:pt modelId="{A3DBE434-CE81-4ECF-AD14-26E8CBD223E3}" type="pres">
      <dgm:prSet presAssocID="{BC833079-47CD-4C3A-A4D3-E4E6220FF006}" presName="parentText" presStyleLbl="node1" presStyleIdx="0" presStyleCnt="3">
        <dgm:presLayoutVars>
          <dgm:chMax val="1"/>
          <dgm:bulletEnabled val="1"/>
        </dgm:presLayoutVars>
      </dgm:prSet>
      <dgm:spPr/>
    </dgm:pt>
    <dgm:pt modelId="{20CCA8B8-5718-48AC-A39A-44DE5B550ED5}" type="pres">
      <dgm:prSet presAssocID="{BC833079-47CD-4C3A-A4D3-E4E6220FF006}" presName="descendantText" presStyleLbl="alignAccFollowNode1" presStyleIdx="0" presStyleCnt="3">
        <dgm:presLayoutVars>
          <dgm:bulletEnabled val="1"/>
        </dgm:presLayoutVars>
      </dgm:prSet>
      <dgm:spPr>
        <a:solidFill>
          <a:srgbClr val="B179FB"/>
        </a:solidFill>
      </dgm:spPr>
    </dgm:pt>
    <dgm:pt modelId="{E547E786-F463-485E-BF3B-F55161F0E688}" type="pres">
      <dgm:prSet presAssocID="{C6D0489F-7E8D-438E-9A65-8385D5D23ED2}" presName="sp" presStyleCnt="0"/>
      <dgm:spPr/>
    </dgm:pt>
    <dgm:pt modelId="{E22714D8-EDF3-4937-B47A-9B4B2F38710F}" type="pres">
      <dgm:prSet presAssocID="{AD2E21D5-B009-439A-9744-C0B9B200F214}" presName="linNode" presStyleCnt="0"/>
      <dgm:spPr/>
    </dgm:pt>
    <dgm:pt modelId="{0994178B-AAC0-4C1D-8747-8764F93C8B58}" type="pres">
      <dgm:prSet presAssocID="{AD2E21D5-B009-439A-9744-C0B9B200F214}" presName="parentText" presStyleLbl="node1" presStyleIdx="1" presStyleCnt="3">
        <dgm:presLayoutVars>
          <dgm:chMax val="1"/>
          <dgm:bulletEnabled val="1"/>
        </dgm:presLayoutVars>
      </dgm:prSet>
      <dgm:spPr>
        <a:solidFill>
          <a:schemeClr val="accent2"/>
        </a:solidFill>
        <a:ln>
          <a:noFill/>
        </a:ln>
      </dgm:spPr>
    </dgm:pt>
    <dgm:pt modelId="{8157487D-CCE4-4A59-ABC5-222FF9B9D5C1}" type="pres">
      <dgm:prSet presAssocID="{AD2E21D5-B009-439A-9744-C0B9B200F214}" presName="descendantText" presStyleLbl="alignAccFollowNode1" presStyleIdx="1" presStyleCnt="3">
        <dgm:presLayoutVars>
          <dgm:bulletEnabled val="1"/>
        </dgm:presLayoutVars>
      </dgm:prSet>
      <dgm:spPr>
        <a:solidFill>
          <a:srgbClr val="E3CEFE"/>
        </a:solidFill>
      </dgm:spPr>
    </dgm:pt>
    <dgm:pt modelId="{ED9BC229-93F7-4777-B5A5-1320D0EFA5D7}" type="pres">
      <dgm:prSet presAssocID="{139EB27C-E370-4AA5-A5C8-BBB237CE7EE4}" presName="sp" presStyleCnt="0"/>
      <dgm:spPr/>
    </dgm:pt>
    <dgm:pt modelId="{757DD2E2-DB7F-4AC1-8165-C89271332466}" type="pres">
      <dgm:prSet presAssocID="{F9E85600-0443-4111-969E-DD2A5A24CFE6}" presName="linNode" presStyleCnt="0"/>
      <dgm:spPr/>
    </dgm:pt>
    <dgm:pt modelId="{73F7FD14-1C02-4CFE-B2CD-DA2B3FA63431}" type="pres">
      <dgm:prSet presAssocID="{F9E85600-0443-4111-969E-DD2A5A24CFE6}" presName="parentText" presStyleLbl="node1" presStyleIdx="2" presStyleCnt="3">
        <dgm:presLayoutVars>
          <dgm:chMax val="1"/>
          <dgm:bulletEnabled val="1"/>
        </dgm:presLayoutVars>
      </dgm:prSet>
      <dgm:spPr/>
    </dgm:pt>
    <dgm:pt modelId="{68F4BABC-0291-4CBF-84B9-86CD29287E5C}" type="pres">
      <dgm:prSet presAssocID="{F9E85600-0443-4111-969E-DD2A5A24CFE6}" presName="descendantText" presStyleLbl="alignAccFollowNode1" presStyleIdx="2" presStyleCnt="3">
        <dgm:presLayoutVars>
          <dgm:bulletEnabled val="1"/>
        </dgm:presLayoutVars>
      </dgm:prSet>
      <dgm:spPr/>
    </dgm:pt>
  </dgm:ptLst>
  <dgm:cxnLst>
    <dgm:cxn modelId="{A713BA07-3B7C-4F9D-93FF-751A951D5DCA}" srcId="{E589F67C-BA62-46B5-B469-762968D99A85}" destId="{BC833079-47CD-4C3A-A4D3-E4E6220FF006}" srcOrd="0" destOrd="0" parTransId="{4C405185-1F46-46AF-B512-9013753E6B6A}" sibTransId="{C6D0489F-7E8D-438E-9A65-8385D5D23ED2}"/>
    <dgm:cxn modelId="{EFABA31E-B59A-40F9-84E5-B5CE9F098944}" srcId="{E589F67C-BA62-46B5-B469-762968D99A85}" destId="{F9E85600-0443-4111-969E-DD2A5A24CFE6}" srcOrd="2" destOrd="0" parTransId="{87FB0B55-001B-4C6A-98A0-8958478F5BF1}" sibTransId="{186CB6EE-8AF3-4814-AF83-C68B25491CF0}"/>
    <dgm:cxn modelId="{FDC4092F-D3DF-4DB1-8B3A-5FFF21EE6B98}" type="presOf" srcId="{F9E85600-0443-4111-969E-DD2A5A24CFE6}" destId="{73F7FD14-1C02-4CFE-B2CD-DA2B3FA63431}" srcOrd="0" destOrd="0" presId="urn:microsoft.com/office/officeart/2005/8/layout/vList5"/>
    <dgm:cxn modelId="{19EA9035-D0EE-453C-B462-CF242AE7E0D4}" srcId="{E589F67C-BA62-46B5-B469-762968D99A85}" destId="{AD2E21D5-B009-439A-9744-C0B9B200F214}" srcOrd="1" destOrd="0" parTransId="{58212CF3-48BD-4916-BE50-3F99CE7BEC87}" sibTransId="{139EB27C-E370-4AA5-A5C8-BBB237CE7EE4}"/>
    <dgm:cxn modelId="{8D7E9554-A7B1-4189-94C4-64A6D50099BA}" type="presOf" srcId="{84BE78E5-60CD-4ACF-AB3C-C8645D8FADEA}" destId="{20CCA8B8-5718-48AC-A39A-44DE5B550ED5}" srcOrd="0" destOrd="0" presId="urn:microsoft.com/office/officeart/2005/8/layout/vList5"/>
    <dgm:cxn modelId="{1F93DC62-809D-4AC0-AC22-D772B4C8021E}" srcId="{F9E85600-0443-4111-969E-DD2A5A24CFE6}" destId="{D5CD2CBF-7B69-4C49-A32D-5AD531C80685}" srcOrd="0" destOrd="0" parTransId="{5E9A79B2-77C7-40F6-80F0-31A29E6B1827}" sibTransId="{FF399932-95B5-4368-A413-7DB8EF85AF2C}"/>
    <dgm:cxn modelId="{D6EDF688-99A7-49D3-9226-C991CFED6EC3}" type="presOf" srcId="{F96739D9-0E85-4387-82EA-36E929EF436F}" destId="{8157487D-CCE4-4A59-ABC5-222FF9B9D5C1}" srcOrd="0" destOrd="0" presId="urn:microsoft.com/office/officeart/2005/8/layout/vList5"/>
    <dgm:cxn modelId="{0026168E-6D2E-4D49-A14A-F73EF90694CA}" type="presOf" srcId="{BC833079-47CD-4C3A-A4D3-E4E6220FF006}" destId="{A3DBE434-CE81-4ECF-AD14-26E8CBD223E3}" srcOrd="0" destOrd="0" presId="urn:microsoft.com/office/officeart/2005/8/layout/vList5"/>
    <dgm:cxn modelId="{DA5AE89D-AACD-433A-8655-3F552B20726C}" type="presOf" srcId="{E589F67C-BA62-46B5-B469-762968D99A85}" destId="{EF57AC7A-F9B3-4CA2-9707-8B643B9F3979}" srcOrd="0" destOrd="0" presId="urn:microsoft.com/office/officeart/2005/8/layout/vList5"/>
    <dgm:cxn modelId="{3D803CA7-9558-4C7E-BFF1-7B36150E859C}" type="presOf" srcId="{D5CD2CBF-7B69-4C49-A32D-5AD531C80685}" destId="{68F4BABC-0291-4CBF-84B9-86CD29287E5C}" srcOrd="0" destOrd="0" presId="urn:microsoft.com/office/officeart/2005/8/layout/vList5"/>
    <dgm:cxn modelId="{AD6041AE-13BF-488F-84FC-DD3E1E090977}" srcId="{AD2E21D5-B009-439A-9744-C0B9B200F214}" destId="{F96739D9-0E85-4387-82EA-36E929EF436F}" srcOrd="0" destOrd="0" parTransId="{2F448908-28CC-412E-AC2C-F0E29F7162A0}" sibTransId="{159D09FE-B593-469A-A1B9-99D68BE6C997}"/>
    <dgm:cxn modelId="{0200AACA-7AF2-45A9-9015-24C2219440F5}" type="presOf" srcId="{AD2E21D5-B009-439A-9744-C0B9B200F214}" destId="{0994178B-AAC0-4C1D-8747-8764F93C8B58}" srcOrd="0" destOrd="0" presId="urn:microsoft.com/office/officeart/2005/8/layout/vList5"/>
    <dgm:cxn modelId="{9EC096D1-155E-4778-AA0D-6D43C974BCA8}" srcId="{BC833079-47CD-4C3A-A4D3-E4E6220FF006}" destId="{84BE78E5-60CD-4ACF-AB3C-C8645D8FADEA}" srcOrd="0" destOrd="0" parTransId="{CF141B43-4505-486A-8C4D-19ADC4901213}" sibTransId="{2056EDCF-F8B7-45EE-B879-DB3B3DD12FC6}"/>
    <dgm:cxn modelId="{D958E864-706E-470A-9D37-D9E525836F06}" type="presParOf" srcId="{EF57AC7A-F9B3-4CA2-9707-8B643B9F3979}" destId="{95A63140-7061-4DF5-8328-28D73FECF4AC}" srcOrd="0" destOrd="0" presId="urn:microsoft.com/office/officeart/2005/8/layout/vList5"/>
    <dgm:cxn modelId="{BE92D031-476C-477E-BD43-7A2F879038A7}" type="presParOf" srcId="{95A63140-7061-4DF5-8328-28D73FECF4AC}" destId="{A3DBE434-CE81-4ECF-AD14-26E8CBD223E3}" srcOrd="0" destOrd="0" presId="urn:microsoft.com/office/officeart/2005/8/layout/vList5"/>
    <dgm:cxn modelId="{E2D5F573-C617-471E-9FA8-A3446F5CBB13}" type="presParOf" srcId="{95A63140-7061-4DF5-8328-28D73FECF4AC}" destId="{20CCA8B8-5718-48AC-A39A-44DE5B550ED5}" srcOrd="1" destOrd="0" presId="urn:microsoft.com/office/officeart/2005/8/layout/vList5"/>
    <dgm:cxn modelId="{9225FB0C-0AC7-4698-BAB7-A09C355642D6}" type="presParOf" srcId="{EF57AC7A-F9B3-4CA2-9707-8B643B9F3979}" destId="{E547E786-F463-485E-BF3B-F55161F0E688}" srcOrd="1" destOrd="0" presId="urn:microsoft.com/office/officeart/2005/8/layout/vList5"/>
    <dgm:cxn modelId="{77865476-2CFB-4658-B7D2-3099924D6CC1}" type="presParOf" srcId="{EF57AC7A-F9B3-4CA2-9707-8B643B9F3979}" destId="{E22714D8-EDF3-4937-B47A-9B4B2F38710F}" srcOrd="2" destOrd="0" presId="urn:microsoft.com/office/officeart/2005/8/layout/vList5"/>
    <dgm:cxn modelId="{ED0B0671-79FF-45D7-86FD-48F6C341D1A5}" type="presParOf" srcId="{E22714D8-EDF3-4937-B47A-9B4B2F38710F}" destId="{0994178B-AAC0-4C1D-8747-8764F93C8B58}" srcOrd="0" destOrd="0" presId="urn:microsoft.com/office/officeart/2005/8/layout/vList5"/>
    <dgm:cxn modelId="{2A816A5F-A2A2-4DA4-89EE-0ED134148827}" type="presParOf" srcId="{E22714D8-EDF3-4937-B47A-9B4B2F38710F}" destId="{8157487D-CCE4-4A59-ABC5-222FF9B9D5C1}" srcOrd="1" destOrd="0" presId="urn:microsoft.com/office/officeart/2005/8/layout/vList5"/>
    <dgm:cxn modelId="{ED9709C1-69A8-42A5-B109-AF4C2D4DD110}" type="presParOf" srcId="{EF57AC7A-F9B3-4CA2-9707-8B643B9F3979}" destId="{ED9BC229-93F7-4777-B5A5-1320D0EFA5D7}" srcOrd="3" destOrd="0" presId="urn:microsoft.com/office/officeart/2005/8/layout/vList5"/>
    <dgm:cxn modelId="{6AF062B0-2D41-4DDA-AF77-097B990336E8}" type="presParOf" srcId="{EF57AC7A-F9B3-4CA2-9707-8B643B9F3979}" destId="{757DD2E2-DB7F-4AC1-8165-C89271332466}" srcOrd="4" destOrd="0" presId="urn:microsoft.com/office/officeart/2005/8/layout/vList5"/>
    <dgm:cxn modelId="{B513041A-33FC-45A6-B8F9-1B5E0B8CD432}" type="presParOf" srcId="{757DD2E2-DB7F-4AC1-8165-C89271332466}" destId="{73F7FD14-1C02-4CFE-B2CD-DA2B3FA63431}" srcOrd="0" destOrd="0" presId="urn:microsoft.com/office/officeart/2005/8/layout/vList5"/>
    <dgm:cxn modelId="{4C3C07D7-2223-4920-9930-61A2B0F1035A}" type="presParOf" srcId="{757DD2E2-DB7F-4AC1-8165-C89271332466}" destId="{68F4BABC-0291-4CBF-84B9-86CD29287E5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B01027-7413-418B-A8B5-5BFC31D379C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156DB395-FE86-48DD-9F79-70DA277A629B}">
      <dgm:prSet phldrT="[Text]" phldr="0"/>
      <dgm:spPr>
        <a:solidFill>
          <a:srgbClr val="FFDDAA"/>
        </a:solidFill>
      </dgm:spPr>
      <dgm:t>
        <a:bodyPr/>
        <a:lstStyle/>
        <a:p>
          <a:pPr rtl="0"/>
          <a:r>
            <a:rPr lang="en-GB">
              <a:solidFill>
                <a:schemeClr val="tx1"/>
              </a:solidFill>
              <a:latin typeface="Calibri"/>
              <a:cs typeface="Calibri"/>
            </a:rPr>
            <a:t>TA impacts on Education</a:t>
          </a:r>
        </a:p>
      </dgm:t>
    </dgm:pt>
    <dgm:pt modelId="{93803BB0-C067-4DC3-B03C-5477F96D1419}" type="parTrans" cxnId="{958F42C7-5911-416F-B9BF-DF9564187FB2}">
      <dgm:prSet/>
      <dgm:spPr/>
      <dgm:t>
        <a:bodyPr/>
        <a:lstStyle/>
        <a:p>
          <a:endParaRPr lang="en-GB"/>
        </a:p>
      </dgm:t>
    </dgm:pt>
    <dgm:pt modelId="{451D1C98-E813-47E0-81FE-E25BE7EFB555}" type="sibTrans" cxnId="{958F42C7-5911-416F-B9BF-DF9564187FB2}">
      <dgm:prSet/>
      <dgm:spPr>
        <a:solidFill>
          <a:srgbClr val="4C05AB"/>
        </a:solidFill>
      </dgm:spPr>
      <dgm:t>
        <a:bodyPr/>
        <a:lstStyle/>
        <a:p>
          <a:endParaRPr lang="en-GB"/>
        </a:p>
      </dgm:t>
    </dgm:pt>
    <dgm:pt modelId="{C5757443-C54A-4BAC-9B27-724C0145B3E9}">
      <dgm:prSet phldrT="[Text]" phldr="0"/>
      <dgm:spPr/>
      <dgm:t>
        <a:bodyPr/>
        <a:lstStyle/>
        <a:p>
          <a:pPr rtl="0"/>
          <a:r>
            <a:rPr lang="en-GB">
              <a:latin typeface="Calibri"/>
              <a:cs typeface="Calibri"/>
            </a:rPr>
            <a:t>Difficulty concentrating</a:t>
          </a:r>
          <a:endParaRPr lang="en-GB"/>
        </a:p>
      </dgm:t>
    </dgm:pt>
    <dgm:pt modelId="{8F4512F4-D0E5-45E1-8B01-66BCB52443D2}" type="parTrans" cxnId="{B71A4F47-4023-4397-A73C-9F2DBA342BCD}">
      <dgm:prSet/>
      <dgm:spPr/>
      <dgm:t>
        <a:bodyPr/>
        <a:lstStyle/>
        <a:p>
          <a:endParaRPr lang="en-GB"/>
        </a:p>
      </dgm:t>
    </dgm:pt>
    <dgm:pt modelId="{D9069DD2-D475-4B33-A8FD-B3CD61B509C4}" type="sibTrans" cxnId="{B71A4F47-4023-4397-A73C-9F2DBA342BCD}">
      <dgm:prSet/>
      <dgm:spPr/>
      <dgm:t>
        <a:bodyPr/>
        <a:lstStyle/>
        <a:p>
          <a:endParaRPr lang="en-GB"/>
        </a:p>
      </dgm:t>
    </dgm:pt>
    <dgm:pt modelId="{5EF8C415-9FA8-4310-A7D1-0AA56D179073}">
      <dgm:prSet phldrT="[Text]" phldr="0"/>
      <dgm:spPr/>
      <dgm:t>
        <a:bodyPr/>
        <a:lstStyle/>
        <a:p>
          <a:pPr rtl="0"/>
          <a:r>
            <a:rPr lang="en-GB">
              <a:latin typeface="Calibri"/>
              <a:cs typeface="Calibri"/>
            </a:rPr>
            <a:t>Long travel times</a:t>
          </a:r>
        </a:p>
      </dgm:t>
    </dgm:pt>
    <dgm:pt modelId="{B542578C-7544-4352-9DB3-C8CF96C0FE76}" type="parTrans" cxnId="{1430E8C0-D5D5-4FFA-B695-F23DBC4E93BA}">
      <dgm:prSet/>
      <dgm:spPr/>
      <dgm:t>
        <a:bodyPr/>
        <a:lstStyle/>
        <a:p>
          <a:endParaRPr lang="en-GB"/>
        </a:p>
      </dgm:t>
    </dgm:pt>
    <dgm:pt modelId="{C351ACFE-47D4-4145-9E0B-3341590AB52D}" type="sibTrans" cxnId="{1430E8C0-D5D5-4FFA-B695-F23DBC4E93BA}">
      <dgm:prSet/>
      <dgm:spPr/>
      <dgm:t>
        <a:bodyPr/>
        <a:lstStyle/>
        <a:p>
          <a:endParaRPr lang="en-GB"/>
        </a:p>
      </dgm:t>
    </dgm:pt>
    <dgm:pt modelId="{145D30BD-C6C2-4721-AAFD-D62C8151E2E0}">
      <dgm:prSet phldrT="[Text]" phldr="0"/>
      <dgm:spPr>
        <a:solidFill>
          <a:srgbClr val="FFDDAA"/>
        </a:solidFill>
      </dgm:spPr>
      <dgm:t>
        <a:bodyPr/>
        <a:lstStyle/>
        <a:p>
          <a:pPr rtl="0"/>
          <a:r>
            <a:rPr lang="en-GB">
              <a:solidFill>
                <a:schemeClr val="tx1"/>
              </a:solidFill>
              <a:latin typeface="Calibri"/>
              <a:cs typeface="Calibri"/>
            </a:rPr>
            <a:t>COVID impacts</a:t>
          </a:r>
        </a:p>
      </dgm:t>
    </dgm:pt>
    <dgm:pt modelId="{B64EA82E-B066-4D83-973D-3D0DDF12A188}" type="parTrans" cxnId="{92A4DDC2-5DDA-4247-994D-93B0F9C2239A}">
      <dgm:prSet/>
      <dgm:spPr/>
      <dgm:t>
        <a:bodyPr/>
        <a:lstStyle/>
        <a:p>
          <a:endParaRPr lang="en-GB"/>
        </a:p>
      </dgm:t>
    </dgm:pt>
    <dgm:pt modelId="{7B52DEC3-D389-4EBF-9F6E-04F8D532BCE7}" type="sibTrans" cxnId="{92A4DDC2-5DDA-4247-994D-93B0F9C2239A}">
      <dgm:prSet/>
      <dgm:spPr/>
      <dgm:t>
        <a:bodyPr/>
        <a:lstStyle/>
        <a:p>
          <a:endParaRPr lang="en-GB"/>
        </a:p>
      </dgm:t>
    </dgm:pt>
    <dgm:pt modelId="{BCD17C31-3051-4DD5-9E50-3AE77F66D3D6}">
      <dgm:prSet phldrT="[Text]" phldr="0"/>
      <dgm:spPr/>
      <dgm:t>
        <a:bodyPr/>
        <a:lstStyle/>
        <a:p>
          <a:pPr rtl="0"/>
          <a:r>
            <a:rPr lang="en-GB">
              <a:latin typeface="Calibri"/>
              <a:cs typeface="Calibri"/>
            </a:rPr>
            <a:t>Lack of kit and space for remote learning</a:t>
          </a:r>
        </a:p>
      </dgm:t>
    </dgm:pt>
    <dgm:pt modelId="{4BFFABA4-9838-4EE4-829D-F963EC33665F}" type="parTrans" cxnId="{744F1BA7-6E9C-4E5A-9A86-0271E7E5750E}">
      <dgm:prSet/>
      <dgm:spPr/>
      <dgm:t>
        <a:bodyPr/>
        <a:lstStyle/>
        <a:p>
          <a:endParaRPr lang="en-GB"/>
        </a:p>
      </dgm:t>
    </dgm:pt>
    <dgm:pt modelId="{3B46945D-0214-4332-B1C4-BF41F089134F}" type="sibTrans" cxnId="{744F1BA7-6E9C-4E5A-9A86-0271E7E5750E}">
      <dgm:prSet/>
      <dgm:spPr/>
      <dgm:t>
        <a:bodyPr/>
        <a:lstStyle/>
        <a:p>
          <a:endParaRPr lang="en-GB"/>
        </a:p>
      </dgm:t>
    </dgm:pt>
    <dgm:pt modelId="{049A7BA2-C099-479F-85B5-E28EEEA0BCC2}">
      <dgm:prSet phldr="0"/>
      <dgm:spPr/>
      <dgm:t>
        <a:bodyPr/>
        <a:lstStyle/>
        <a:p>
          <a:pPr rtl="0"/>
          <a:r>
            <a:rPr lang="en-GB">
              <a:latin typeface="Calibri"/>
              <a:cs typeface="Calibri"/>
            </a:rPr>
            <a:t>Unable to wash clothes</a:t>
          </a:r>
        </a:p>
      </dgm:t>
    </dgm:pt>
    <dgm:pt modelId="{21B694EC-86BF-41BF-80D1-C722260A2221}" type="parTrans" cxnId="{10C32F13-8999-43C7-A565-A74557CAE415}">
      <dgm:prSet/>
      <dgm:spPr/>
    </dgm:pt>
    <dgm:pt modelId="{64B1B36B-AD7E-427D-BC6A-E6EA42F77250}" type="sibTrans" cxnId="{10C32F13-8999-43C7-A565-A74557CAE415}">
      <dgm:prSet/>
      <dgm:spPr/>
    </dgm:pt>
    <dgm:pt modelId="{E8A1BDC9-DB3B-4C77-AFDB-C63812F50DE7}">
      <dgm:prSet phldr="0"/>
      <dgm:spPr/>
      <dgm:t>
        <a:bodyPr/>
        <a:lstStyle/>
        <a:p>
          <a:pPr rtl="0"/>
          <a:r>
            <a:rPr lang="en-GB">
              <a:latin typeface="Calibri"/>
              <a:cs typeface="Calibri"/>
            </a:rPr>
            <a:t>Hunger </a:t>
          </a:r>
        </a:p>
      </dgm:t>
    </dgm:pt>
    <dgm:pt modelId="{041C9893-D940-49EB-A9B6-C9ACE843C80E}" type="parTrans" cxnId="{472E6708-AC30-4E3F-BA75-88354749CAE2}">
      <dgm:prSet/>
      <dgm:spPr/>
    </dgm:pt>
    <dgm:pt modelId="{6EDF87F1-975D-49CA-8375-AB10670A374E}" type="sibTrans" cxnId="{472E6708-AC30-4E3F-BA75-88354749CAE2}">
      <dgm:prSet/>
      <dgm:spPr/>
    </dgm:pt>
    <dgm:pt modelId="{EA9EF59E-7F88-4553-9D33-B38ABCF21D69}">
      <dgm:prSet phldr="0"/>
      <dgm:spPr/>
      <dgm:t>
        <a:bodyPr/>
        <a:lstStyle/>
        <a:p>
          <a:pPr rtl="0"/>
          <a:r>
            <a:rPr lang="en-GB">
              <a:latin typeface="Calibri"/>
              <a:cs typeface="Calibri"/>
            </a:rPr>
            <a:t>Children not ready for school</a:t>
          </a:r>
        </a:p>
      </dgm:t>
    </dgm:pt>
    <dgm:pt modelId="{F031A018-CB5D-42F3-B74B-ED659ED3E767}" type="parTrans" cxnId="{D0620FA6-B0B8-4933-818D-3ECC1403A493}">
      <dgm:prSet/>
      <dgm:spPr/>
    </dgm:pt>
    <dgm:pt modelId="{DA21C592-17EE-410E-AB91-65AC9EE68072}" type="sibTrans" cxnId="{D0620FA6-B0B8-4933-818D-3ECC1403A493}">
      <dgm:prSet/>
      <dgm:spPr/>
    </dgm:pt>
    <dgm:pt modelId="{00ECA898-A283-40F5-AB81-935270A997E6}" type="pres">
      <dgm:prSet presAssocID="{65B01027-7413-418B-A8B5-5BFC31D379C7}" presName="Name0" presStyleCnt="0">
        <dgm:presLayoutVars>
          <dgm:dir/>
          <dgm:animLvl val="lvl"/>
          <dgm:resizeHandles val="exact"/>
        </dgm:presLayoutVars>
      </dgm:prSet>
      <dgm:spPr/>
    </dgm:pt>
    <dgm:pt modelId="{8160CDB0-F68C-4C2B-9F71-CFB118AB9E3F}" type="pres">
      <dgm:prSet presAssocID="{65B01027-7413-418B-A8B5-5BFC31D379C7}" presName="tSp" presStyleCnt="0"/>
      <dgm:spPr/>
    </dgm:pt>
    <dgm:pt modelId="{B8EBD78A-F2D2-4CDB-A4C1-F07385E22708}" type="pres">
      <dgm:prSet presAssocID="{65B01027-7413-418B-A8B5-5BFC31D379C7}" presName="bSp" presStyleCnt="0"/>
      <dgm:spPr/>
    </dgm:pt>
    <dgm:pt modelId="{FFF81D06-3E5F-4ED5-962B-C66E55C65334}" type="pres">
      <dgm:prSet presAssocID="{65B01027-7413-418B-A8B5-5BFC31D379C7}" presName="process" presStyleCnt="0"/>
      <dgm:spPr/>
    </dgm:pt>
    <dgm:pt modelId="{2AA25CF9-C12E-44B4-B7BF-F6AFEFCCCDFF}" type="pres">
      <dgm:prSet presAssocID="{156DB395-FE86-48DD-9F79-70DA277A629B}" presName="composite1" presStyleCnt="0"/>
      <dgm:spPr/>
    </dgm:pt>
    <dgm:pt modelId="{B0156BB9-FE6F-4964-B26F-04238066CD1F}" type="pres">
      <dgm:prSet presAssocID="{156DB395-FE86-48DD-9F79-70DA277A629B}" presName="dummyNode1" presStyleLbl="node1" presStyleIdx="0" presStyleCnt="2"/>
      <dgm:spPr/>
    </dgm:pt>
    <dgm:pt modelId="{E158A143-1096-4D1B-BEB8-F6FF522754D5}" type="pres">
      <dgm:prSet presAssocID="{156DB395-FE86-48DD-9F79-70DA277A629B}" presName="childNode1" presStyleLbl="bgAcc1" presStyleIdx="0" presStyleCnt="2">
        <dgm:presLayoutVars>
          <dgm:bulletEnabled val="1"/>
        </dgm:presLayoutVars>
      </dgm:prSet>
      <dgm:spPr/>
    </dgm:pt>
    <dgm:pt modelId="{749E3B2F-3E9A-4BD0-BBF0-D87D82D7272D}" type="pres">
      <dgm:prSet presAssocID="{156DB395-FE86-48DD-9F79-70DA277A629B}" presName="childNode1tx" presStyleLbl="bgAcc1" presStyleIdx="0" presStyleCnt="2">
        <dgm:presLayoutVars>
          <dgm:bulletEnabled val="1"/>
        </dgm:presLayoutVars>
      </dgm:prSet>
      <dgm:spPr/>
    </dgm:pt>
    <dgm:pt modelId="{BEC2A92D-15B8-48BB-BA0E-D146ACE3A907}" type="pres">
      <dgm:prSet presAssocID="{156DB395-FE86-48DD-9F79-70DA277A629B}" presName="parentNode1" presStyleLbl="node1" presStyleIdx="0" presStyleCnt="2">
        <dgm:presLayoutVars>
          <dgm:chMax val="1"/>
          <dgm:bulletEnabled val="1"/>
        </dgm:presLayoutVars>
      </dgm:prSet>
      <dgm:spPr>
        <a:solidFill>
          <a:srgbClr val="FFDDAA"/>
        </a:solidFill>
      </dgm:spPr>
    </dgm:pt>
    <dgm:pt modelId="{5B312AC0-D440-4766-9B27-237B9CC8FB10}" type="pres">
      <dgm:prSet presAssocID="{156DB395-FE86-48DD-9F79-70DA277A629B}" presName="connSite1" presStyleCnt="0"/>
      <dgm:spPr/>
    </dgm:pt>
    <dgm:pt modelId="{AB39F98F-A35A-4286-92B7-AAF324A3751A}" type="pres">
      <dgm:prSet presAssocID="{451D1C98-E813-47E0-81FE-E25BE7EFB555}" presName="Name9" presStyleLbl="sibTrans2D1" presStyleIdx="0" presStyleCnt="1"/>
      <dgm:spPr>
        <a:solidFill>
          <a:srgbClr val="4C05AB"/>
        </a:solidFill>
      </dgm:spPr>
    </dgm:pt>
    <dgm:pt modelId="{12BC5696-5013-4083-8497-430AB6666136}" type="pres">
      <dgm:prSet presAssocID="{145D30BD-C6C2-4721-AAFD-D62C8151E2E0}" presName="composite2" presStyleCnt="0"/>
      <dgm:spPr/>
    </dgm:pt>
    <dgm:pt modelId="{004C8E07-D518-46D6-B2F5-D80450A8694A}" type="pres">
      <dgm:prSet presAssocID="{145D30BD-C6C2-4721-AAFD-D62C8151E2E0}" presName="dummyNode2" presStyleLbl="node1" presStyleIdx="0" presStyleCnt="2"/>
      <dgm:spPr/>
    </dgm:pt>
    <dgm:pt modelId="{7B755A5F-6C49-4550-A702-B2E3D1E74D44}" type="pres">
      <dgm:prSet presAssocID="{145D30BD-C6C2-4721-AAFD-D62C8151E2E0}" presName="childNode2" presStyleLbl="bgAcc1" presStyleIdx="1" presStyleCnt="2">
        <dgm:presLayoutVars>
          <dgm:bulletEnabled val="1"/>
        </dgm:presLayoutVars>
      </dgm:prSet>
      <dgm:spPr/>
    </dgm:pt>
    <dgm:pt modelId="{7AC3092B-875E-4E60-B140-819E2504DDFA}" type="pres">
      <dgm:prSet presAssocID="{145D30BD-C6C2-4721-AAFD-D62C8151E2E0}" presName="childNode2tx" presStyleLbl="bgAcc1" presStyleIdx="1" presStyleCnt="2">
        <dgm:presLayoutVars>
          <dgm:bulletEnabled val="1"/>
        </dgm:presLayoutVars>
      </dgm:prSet>
      <dgm:spPr/>
    </dgm:pt>
    <dgm:pt modelId="{B441A409-A047-4B1C-95D6-E024C0F08761}" type="pres">
      <dgm:prSet presAssocID="{145D30BD-C6C2-4721-AAFD-D62C8151E2E0}" presName="parentNode2" presStyleLbl="node1" presStyleIdx="1" presStyleCnt="2">
        <dgm:presLayoutVars>
          <dgm:chMax val="0"/>
          <dgm:bulletEnabled val="1"/>
        </dgm:presLayoutVars>
      </dgm:prSet>
      <dgm:spPr>
        <a:solidFill>
          <a:srgbClr val="FFDDAA"/>
        </a:solidFill>
      </dgm:spPr>
    </dgm:pt>
    <dgm:pt modelId="{DB1C0FD4-0323-4C7E-A755-469BD88E0BFE}" type="pres">
      <dgm:prSet presAssocID="{145D30BD-C6C2-4721-AAFD-D62C8151E2E0}" presName="connSite2" presStyleCnt="0"/>
      <dgm:spPr/>
    </dgm:pt>
  </dgm:ptLst>
  <dgm:cxnLst>
    <dgm:cxn modelId="{472E6708-AC30-4E3F-BA75-88354749CAE2}" srcId="{156DB395-FE86-48DD-9F79-70DA277A629B}" destId="{E8A1BDC9-DB3B-4C77-AFDB-C63812F50DE7}" srcOrd="3" destOrd="0" parTransId="{041C9893-D940-49EB-A9B6-C9ACE843C80E}" sibTransId="{6EDF87F1-975D-49CA-8375-AB10670A374E}"/>
    <dgm:cxn modelId="{59DC590D-AF05-41E6-953B-BE62B4F7703F}" type="presOf" srcId="{E8A1BDC9-DB3B-4C77-AFDB-C63812F50DE7}" destId="{749E3B2F-3E9A-4BD0-BBF0-D87D82D7272D}" srcOrd="1" destOrd="3" presId="urn:microsoft.com/office/officeart/2005/8/layout/hProcess4"/>
    <dgm:cxn modelId="{10C32F13-8999-43C7-A565-A74557CAE415}" srcId="{156DB395-FE86-48DD-9F79-70DA277A629B}" destId="{049A7BA2-C099-479F-85B5-E28EEEA0BCC2}" srcOrd="2" destOrd="0" parTransId="{21B694EC-86BF-41BF-80D1-C722260A2221}" sibTransId="{64B1B36B-AD7E-427D-BC6A-E6EA42F77250}"/>
    <dgm:cxn modelId="{42158C25-6097-4B42-ADD9-6A83DEFD9C6B}" type="presOf" srcId="{156DB395-FE86-48DD-9F79-70DA277A629B}" destId="{BEC2A92D-15B8-48BB-BA0E-D146ACE3A907}" srcOrd="0" destOrd="0" presId="urn:microsoft.com/office/officeart/2005/8/layout/hProcess4"/>
    <dgm:cxn modelId="{56B0A525-304D-4DC6-9383-E6A1445D4B8F}" type="presOf" srcId="{BCD17C31-3051-4DD5-9E50-3AE77F66D3D6}" destId="{7B755A5F-6C49-4550-A702-B2E3D1E74D44}" srcOrd="0" destOrd="0" presId="urn:microsoft.com/office/officeart/2005/8/layout/hProcess4"/>
    <dgm:cxn modelId="{5E1EF325-DB39-4B36-A88A-E626F3BBCC13}" type="presOf" srcId="{451D1C98-E813-47E0-81FE-E25BE7EFB555}" destId="{AB39F98F-A35A-4286-92B7-AAF324A3751A}" srcOrd="0" destOrd="0" presId="urn:microsoft.com/office/officeart/2005/8/layout/hProcess4"/>
    <dgm:cxn modelId="{5E42B02A-4020-4389-ADC8-C5B0113F8357}" type="presOf" srcId="{EA9EF59E-7F88-4553-9D33-B38ABCF21D69}" destId="{7AC3092B-875E-4E60-B140-819E2504DDFA}" srcOrd="1" destOrd="1" presId="urn:microsoft.com/office/officeart/2005/8/layout/hProcess4"/>
    <dgm:cxn modelId="{B71A4F47-4023-4397-A73C-9F2DBA342BCD}" srcId="{156DB395-FE86-48DD-9F79-70DA277A629B}" destId="{C5757443-C54A-4BAC-9B27-724C0145B3E9}" srcOrd="0" destOrd="0" parTransId="{8F4512F4-D0E5-45E1-8B01-66BCB52443D2}" sibTransId="{D9069DD2-D475-4B33-A8FD-B3CD61B509C4}"/>
    <dgm:cxn modelId="{5F449856-310A-4FCE-AE9F-A6AB155399A3}" type="presOf" srcId="{049A7BA2-C099-479F-85B5-E28EEEA0BCC2}" destId="{749E3B2F-3E9A-4BD0-BBF0-D87D82D7272D}" srcOrd="1" destOrd="2" presId="urn:microsoft.com/office/officeart/2005/8/layout/hProcess4"/>
    <dgm:cxn modelId="{A824A662-FA72-46D1-BC59-C19EA4441FE6}" type="presOf" srcId="{BCD17C31-3051-4DD5-9E50-3AE77F66D3D6}" destId="{7AC3092B-875E-4E60-B140-819E2504DDFA}" srcOrd="1" destOrd="0" presId="urn:microsoft.com/office/officeart/2005/8/layout/hProcess4"/>
    <dgm:cxn modelId="{D5304274-9AA3-408A-AFBC-A6B1148C2F3F}" type="presOf" srcId="{65B01027-7413-418B-A8B5-5BFC31D379C7}" destId="{00ECA898-A283-40F5-AB81-935270A997E6}" srcOrd="0" destOrd="0" presId="urn:microsoft.com/office/officeart/2005/8/layout/hProcess4"/>
    <dgm:cxn modelId="{9B23547F-4AF6-45B3-B0F4-22208F16812E}" type="presOf" srcId="{EA9EF59E-7F88-4553-9D33-B38ABCF21D69}" destId="{7B755A5F-6C49-4550-A702-B2E3D1E74D44}" srcOrd="0" destOrd="1" presId="urn:microsoft.com/office/officeart/2005/8/layout/hProcess4"/>
    <dgm:cxn modelId="{12E7ED9E-E5AF-4655-B081-55B12CC542C3}" type="presOf" srcId="{E8A1BDC9-DB3B-4C77-AFDB-C63812F50DE7}" destId="{E158A143-1096-4D1B-BEB8-F6FF522754D5}" srcOrd="0" destOrd="3" presId="urn:microsoft.com/office/officeart/2005/8/layout/hProcess4"/>
    <dgm:cxn modelId="{D0620FA6-B0B8-4933-818D-3ECC1403A493}" srcId="{145D30BD-C6C2-4721-AAFD-D62C8151E2E0}" destId="{EA9EF59E-7F88-4553-9D33-B38ABCF21D69}" srcOrd="1" destOrd="0" parTransId="{F031A018-CB5D-42F3-B74B-ED659ED3E767}" sibTransId="{DA21C592-17EE-410E-AB91-65AC9EE68072}"/>
    <dgm:cxn modelId="{744F1BA7-6E9C-4E5A-9A86-0271E7E5750E}" srcId="{145D30BD-C6C2-4721-AAFD-D62C8151E2E0}" destId="{BCD17C31-3051-4DD5-9E50-3AE77F66D3D6}" srcOrd="0" destOrd="0" parTransId="{4BFFABA4-9838-4EE4-829D-F963EC33665F}" sibTransId="{3B46945D-0214-4332-B1C4-BF41F089134F}"/>
    <dgm:cxn modelId="{2E2854B1-8B1A-444C-9F9B-ACC00C9ED527}" type="presOf" srcId="{5EF8C415-9FA8-4310-A7D1-0AA56D179073}" destId="{749E3B2F-3E9A-4BD0-BBF0-D87D82D7272D}" srcOrd="1" destOrd="1" presId="urn:microsoft.com/office/officeart/2005/8/layout/hProcess4"/>
    <dgm:cxn modelId="{E9E8A9BC-2A25-402C-97A3-133F515F85B1}" type="presOf" srcId="{5EF8C415-9FA8-4310-A7D1-0AA56D179073}" destId="{E158A143-1096-4D1B-BEB8-F6FF522754D5}" srcOrd="0" destOrd="1" presId="urn:microsoft.com/office/officeart/2005/8/layout/hProcess4"/>
    <dgm:cxn modelId="{1430E8C0-D5D5-4FFA-B695-F23DBC4E93BA}" srcId="{156DB395-FE86-48DD-9F79-70DA277A629B}" destId="{5EF8C415-9FA8-4310-A7D1-0AA56D179073}" srcOrd="1" destOrd="0" parTransId="{B542578C-7544-4352-9DB3-C8CF96C0FE76}" sibTransId="{C351ACFE-47D4-4145-9E0B-3341590AB52D}"/>
    <dgm:cxn modelId="{92A4DDC2-5DDA-4247-994D-93B0F9C2239A}" srcId="{65B01027-7413-418B-A8B5-5BFC31D379C7}" destId="{145D30BD-C6C2-4721-AAFD-D62C8151E2E0}" srcOrd="1" destOrd="0" parTransId="{B64EA82E-B066-4D83-973D-3D0DDF12A188}" sibTransId="{7B52DEC3-D389-4EBF-9F6E-04F8D532BCE7}"/>
    <dgm:cxn modelId="{1581B9C4-F22C-4A5D-8E35-5709ECEC5430}" type="presOf" srcId="{049A7BA2-C099-479F-85B5-E28EEEA0BCC2}" destId="{E158A143-1096-4D1B-BEB8-F6FF522754D5}" srcOrd="0" destOrd="2" presId="urn:microsoft.com/office/officeart/2005/8/layout/hProcess4"/>
    <dgm:cxn modelId="{958F42C7-5911-416F-B9BF-DF9564187FB2}" srcId="{65B01027-7413-418B-A8B5-5BFC31D379C7}" destId="{156DB395-FE86-48DD-9F79-70DA277A629B}" srcOrd="0" destOrd="0" parTransId="{93803BB0-C067-4DC3-B03C-5477F96D1419}" sibTransId="{451D1C98-E813-47E0-81FE-E25BE7EFB555}"/>
    <dgm:cxn modelId="{83C899CF-EC19-423D-A747-E8DC119DE345}" type="presOf" srcId="{C5757443-C54A-4BAC-9B27-724C0145B3E9}" destId="{E158A143-1096-4D1B-BEB8-F6FF522754D5}" srcOrd="0" destOrd="0" presId="urn:microsoft.com/office/officeart/2005/8/layout/hProcess4"/>
    <dgm:cxn modelId="{CE71E8E1-8630-4E55-895D-6A6157A5633A}" type="presOf" srcId="{C5757443-C54A-4BAC-9B27-724C0145B3E9}" destId="{749E3B2F-3E9A-4BD0-BBF0-D87D82D7272D}" srcOrd="1" destOrd="0" presId="urn:microsoft.com/office/officeart/2005/8/layout/hProcess4"/>
    <dgm:cxn modelId="{D53392FE-391E-443E-9AE7-DDD4CF487DD8}" type="presOf" srcId="{145D30BD-C6C2-4721-AAFD-D62C8151E2E0}" destId="{B441A409-A047-4B1C-95D6-E024C0F08761}" srcOrd="0" destOrd="0" presId="urn:microsoft.com/office/officeart/2005/8/layout/hProcess4"/>
    <dgm:cxn modelId="{F6DD63FC-9048-494D-B0A9-C0C08CA4BB21}" type="presParOf" srcId="{00ECA898-A283-40F5-AB81-935270A997E6}" destId="{8160CDB0-F68C-4C2B-9F71-CFB118AB9E3F}" srcOrd="0" destOrd="0" presId="urn:microsoft.com/office/officeart/2005/8/layout/hProcess4"/>
    <dgm:cxn modelId="{8924C5BD-2336-4E3F-B5BB-25F7DB743B3D}" type="presParOf" srcId="{00ECA898-A283-40F5-AB81-935270A997E6}" destId="{B8EBD78A-F2D2-4CDB-A4C1-F07385E22708}" srcOrd="1" destOrd="0" presId="urn:microsoft.com/office/officeart/2005/8/layout/hProcess4"/>
    <dgm:cxn modelId="{A786E39A-E7C3-4234-A3B2-35D738E10763}" type="presParOf" srcId="{00ECA898-A283-40F5-AB81-935270A997E6}" destId="{FFF81D06-3E5F-4ED5-962B-C66E55C65334}" srcOrd="2" destOrd="0" presId="urn:microsoft.com/office/officeart/2005/8/layout/hProcess4"/>
    <dgm:cxn modelId="{5B244F56-6DC8-4E90-B3DB-A5FEBB624756}" type="presParOf" srcId="{FFF81D06-3E5F-4ED5-962B-C66E55C65334}" destId="{2AA25CF9-C12E-44B4-B7BF-F6AFEFCCCDFF}" srcOrd="0" destOrd="0" presId="urn:microsoft.com/office/officeart/2005/8/layout/hProcess4"/>
    <dgm:cxn modelId="{0F25CBD4-DA08-4F27-8978-26EED8C888A8}" type="presParOf" srcId="{2AA25CF9-C12E-44B4-B7BF-F6AFEFCCCDFF}" destId="{B0156BB9-FE6F-4964-B26F-04238066CD1F}" srcOrd="0" destOrd="0" presId="urn:microsoft.com/office/officeart/2005/8/layout/hProcess4"/>
    <dgm:cxn modelId="{FAE1A07F-A0D7-4A1D-BA1F-B08C908C9AC3}" type="presParOf" srcId="{2AA25CF9-C12E-44B4-B7BF-F6AFEFCCCDFF}" destId="{E158A143-1096-4D1B-BEB8-F6FF522754D5}" srcOrd="1" destOrd="0" presId="urn:microsoft.com/office/officeart/2005/8/layout/hProcess4"/>
    <dgm:cxn modelId="{8252802C-0F7B-4FDD-94E9-578678B824DB}" type="presParOf" srcId="{2AA25CF9-C12E-44B4-B7BF-F6AFEFCCCDFF}" destId="{749E3B2F-3E9A-4BD0-BBF0-D87D82D7272D}" srcOrd="2" destOrd="0" presId="urn:microsoft.com/office/officeart/2005/8/layout/hProcess4"/>
    <dgm:cxn modelId="{0E0555D1-8BC9-4526-93C4-EDFD828A8D88}" type="presParOf" srcId="{2AA25CF9-C12E-44B4-B7BF-F6AFEFCCCDFF}" destId="{BEC2A92D-15B8-48BB-BA0E-D146ACE3A907}" srcOrd="3" destOrd="0" presId="urn:microsoft.com/office/officeart/2005/8/layout/hProcess4"/>
    <dgm:cxn modelId="{B1BD193B-5F98-4A2F-B699-11E9B2CF2238}" type="presParOf" srcId="{2AA25CF9-C12E-44B4-B7BF-F6AFEFCCCDFF}" destId="{5B312AC0-D440-4766-9B27-237B9CC8FB10}" srcOrd="4" destOrd="0" presId="urn:microsoft.com/office/officeart/2005/8/layout/hProcess4"/>
    <dgm:cxn modelId="{E8B9523C-8A0D-4A0B-9511-FE1ACA4497D4}" type="presParOf" srcId="{FFF81D06-3E5F-4ED5-962B-C66E55C65334}" destId="{AB39F98F-A35A-4286-92B7-AAF324A3751A}" srcOrd="1" destOrd="0" presId="urn:microsoft.com/office/officeart/2005/8/layout/hProcess4"/>
    <dgm:cxn modelId="{7EB819DD-F4BC-44A1-826D-19C9D5D53228}" type="presParOf" srcId="{FFF81D06-3E5F-4ED5-962B-C66E55C65334}" destId="{12BC5696-5013-4083-8497-430AB6666136}" srcOrd="2" destOrd="0" presId="urn:microsoft.com/office/officeart/2005/8/layout/hProcess4"/>
    <dgm:cxn modelId="{749F29E5-2BD0-4057-8D2B-98F105CC1752}" type="presParOf" srcId="{12BC5696-5013-4083-8497-430AB6666136}" destId="{004C8E07-D518-46D6-B2F5-D80450A8694A}" srcOrd="0" destOrd="0" presId="urn:microsoft.com/office/officeart/2005/8/layout/hProcess4"/>
    <dgm:cxn modelId="{2FA8988B-A8CA-41D6-88B3-1713DE9ADD81}" type="presParOf" srcId="{12BC5696-5013-4083-8497-430AB6666136}" destId="{7B755A5F-6C49-4550-A702-B2E3D1E74D44}" srcOrd="1" destOrd="0" presId="urn:microsoft.com/office/officeart/2005/8/layout/hProcess4"/>
    <dgm:cxn modelId="{6A8648EA-A5F5-4D90-84B3-95863C31B28F}" type="presParOf" srcId="{12BC5696-5013-4083-8497-430AB6666136}" destId="{7AC3092B-875E-4E60-B140-819E2504DDFA}" srcOrd="2" destOrd="0" presId="urn:microsoft.com/office/officeart/2005/8/layout/hProcess4"/>
    <dgm:cxn modelId="{72FFE9C5-F4FF-4BD8-9101-6FAA93C56572}" type="presParOf" srcId="{12BC5696-5013-4083-8497-430AB6666136}" destId="{B441A409-A047-4B1C-95D6-E024C0F08761}" srcOrd="3" destOrd="0" presId="urn:microsoft.com/office/officeart/2005/8/layout/hProcess4"/>
    <dgm:cxn modelId="{981035D5-D52E-4B98-9655-D348FF46C929}" type="presParOf" srcId="{12BC5696-5013-4083-8497-430AB6666136}" destId="{DB1C0FD4-0323-4C7E-A755-469BD88E0BFE}"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B01027-7413-418B-A8B5-5BFC31D379C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156DB395-FE86-48DD-9F79-70DA277A629B}">
      <dgm:prSet phldrT="[Text]" phldr="0"/>
      <dgm:spPr/>
      <dgm:t>
        <a:bodyPr/>
        <a:lstStyle/>
        <a:p>
          <a:pPr rtl="0"/>
          <a:r>
            <a:rPr lang="en-GB">
              <a:solidFill>
                <a:schemeClr val="tx1"/>
              </a:solidFill>
              <a:latin typeface="Calibri"/>
              <a:cs typeface="Calibri"/>
            </a:rPr>
            <a:t>TA impacts on Health</a:t>
          </a:r>
        </a:p>
      </dgm:t>
    </dgm:pt>
    <dgm:pt modelId="{93803BB0-C067-4DC3-B03C-5477F96D1419}" type="parTrans" cxnId="{958F42C7-5911-416F-B9BF-DF9564187FB2}">
      <dgm:prSet/>
      <dgm:spPr/>
      <dgm:t>
        <a:bodyPr/>
        <a:lstStyle/>
        <a:p>
          <a:endParaRPr lang="en-GB"/>
        </a:p>
      </dgm:t>
    </dgm:pt>
    <dgm:pt modelId="{451D1C98-E813-47E0-81FE-E25BE7EFB555}" type="sibTrans" cxnId="{958F42C7-5911-416F-B9BF-DF9564187FB2}">
      <dgm:prSet/>
      <dgm:spPr/>
      <dgm:t>
        <a:bodyPr/>
        <a:lstStyle/>
        <a:p>
          <a:endParaRPr lang="en-GB"/>
        </a:p>
      </dgm:t>
    </dgm:pt>
    <dgm:pt modelId="{C5757443-C54A-4BAC-9B27-724C0145B3E9}">
      <dgm:prSet phldrT="[Text]" phldr="0"/>
      <dgm:spPr/>
      <dgm:t>
        <a:bodyPr/>
        <a:lstStyle/>
        <a:p>
          <a:pPr rtl="0"/>
          <a:r>
            <a:rPr lang="en-GB">
              <a:latin typeface="Calibri"/>
              <a:cs typeface="Calibri"/>
            </a:rPr>
            <a:t>Respiratory problems</a:t>
          </a:r>
        </a:p>
      </dgm:t>
    </dgm:pt>
    <dgm:pt modelId="{8F4512F4-D0E5-45E1-8B01-66BCB52443D2}" type="parTrans" cxnId="{B71A4F47-4023-4397-A73C-9F2DBA342BCD}">
      <dgm:prSet/>
      <dgm:spPr/>
      <dgm:t>
        <a:bodyPr/>
        <a:lstStyle/>
        <a:p>
          <a:endParaRPr lang="en-GB"/>
        </a:p>
      </dgm:t>
    </dgm:pt>
    <dgm:pt modelId="{D9069DD2-D475-4B33-A8FD-B3CD61B509C4}" type="sibTrans" cxnId="{B71A4F47-4023-4397-A73C-9F2DBA342BCD}">
      <dgm:prSet/>
      <dgm:spPr/>
      <dgm:t>
        <a:bodyPr/>
        <a:lstStyle/>
        <a:p>
          <a:endParaRPr lang="en-GB"/>
        </a:p>
      </dgm:t>
    </dgm:pt>
    <dgm:pt modelId="{145D30BD-C6C2-4721-AAFD-D62C8151E2E0}">
      <dgm:prSet phldrT="[Text]" phldr="0"/>
      <dgm:spPr/>
      <dgm:t>
        <a:bodyPr/>
        <a:lstStyle/>
        <a:p>
          <a:pPr rtl="0"/>
          <a:r>
            <a:rPr lang="en-GB">
              <a:solidFill>
                <a:schemeClr val="tx1"/>
              </a:solidFill>
              <a:latin typeface="Calibri"/>
              <a:cs typeface="Calibri"/>
            </a:rPr>
            <a:t>COVID impacts</a:t>
          </a:r>
        </a:p>
      </dgm:t>
    </dgm:pt>
    <dgm:pt modelId="{B64EA82E-B066-4D83-973D-3D0DDF12A188}" type="parTrans" cxnId="{92A4DDC2-5DDA-4247-994D-93B0F9C2239A}">
      <dgm:prSet/>
      <dgm:spPr/>
      <dgm:t>
        <a:bodyPr/>
        <a:lstStyle/>
        <a:p>
          <a:endParaRPr lang="en-GB"/>
        </a:p>
      </dgm:t>
    </dgm:pt>
    <dgm:pt modelId="{7B52DEC3-D389-4EBF-9F6E-04F8D532BCE7}" type="sibTrans" cxnId="{92A4DDC2-5DDA-4247-994D-93B0F9C2239A}">
      <dgm:prSet/>
      <dgm:spPr/>
      <dgm:t>
        <a:bodyPr/>
        <a:lstStyle/>
        <a:p>
          <a:endParaRPr lang="en-GB"/>
        </a:p>
      </dgm:t>
    </dgm:pt>
    <dgm:pt modelId="{BCD17C31-3051-4DD5-9E50-3AE77F66D3D6}">
      <dgm:prSet phldrT="[Text]" phldr="0"/>
      <dgm:spPr/>
      <dgm:t>
        <a:bodyPr/>
        <a:lstStyle/>
        <a:p>
          <a:pPr rtl="0"/>
          <a:r>
            <a:rPr lang="en-GB">
              <a:latin typeface="Calibri"/>
              <a:cs typeface="Calibri"/>
            </a:rPr>
            <a:t>Disruption of health services</a:t>
          </a:r>
        </a:p>
      </dgm:t>
    </dgm:pt>
    <dgm:pt modelId="{4BFFABA4-9838-4EE4-829D-F963EC33665F}" type="parTrans" cxnId="{744F1BA7-6E9C-4E5A-9A86-0271E7E5750E}">
      <dgm:prSet/>
      <dgm:spPr/>
      <dgm:t>
        <a:bodyPr/>
        <a:lstStyle/>
        <a:p>
          <a:endParaRPr lang="en-GB"/>
        </a:p>
      </dgm:t>
    </dgm:pt>
    <dgm:pt modelId="{3B46945D-0214-4332-B1C4-BF41F089134F}" type="sibTrans" cxnId="{744F1BA7-6E9C-4E5A-9A86-0271E7E5750E}">
      <dgm:prSet/>
      <dgm:spPr/>
      <dgm:t>
        <a:bodyPr/>
        <a:lstStyle/>
        <a:p>
          <a:endParaRPr lang="en-GB"/>
        </a:p>
      </dgm:t>
    </dgm:pt>
    <dgm:pt modelId="{46D7BF67-6DDD-4DC6-BAF1-F852BA0918D3}">
      <dgm:prSet phldrT="[Text]" phldr="0"/>
      <dgm:spPr/>
      <dgm:t>
        <a:bodyPr/>
        <a:lstStyle/>
        <a:p>
          <a:pPr rtl="0"/>
          <a:r>
            <a:rPr lang="en-GB">
              <a:latin typeface="Calibri"/>
              <a:cs typeface="Calibri"/>
            </a:rPr>
            <a:t>Further isolation</a:t>
          </a:r>
          <a:endParaRPr lang="en-GB"/>
        </a:p>
      </dgm:t>
    </dgm:pt>
    <dgm:pt modelId="{D62C1BB3-E524-47A8-ADF7-76D48A251B02}" type="parTrans" cxnId="{27D0ABDE-65AA-425F-ABA1-C70DA7F440FD}">
      <dgm:prSet/>
      <dgm:spPr/>
      <dgm:t>
        <a:bodyPr/>
        <a:lstStyle/>
        <a:p>
          <a:endParaRPr lang="en-GB"/>
        </a:p>
      </dgm:t>
    </dgm:pt>
    <dgm:pt modelId="{62B2888E-255D-4799-8974-C249AA328FA6}" type="sibTrans" cxnId="{27D0ABDE-65AA-425F-ABA1-C70DA7F440FD}">
      <dgm:prSet/>
      <dgm:spPr/>
      <dgm:t>
        <a:bodyPr/>
        <a:lstStyle/>
        <a:p>
          <a:endParaRPr lang="en-GB"/>
        </a:p>
      </dgm:t>
    </dgm:pt>
    <dgm:pt modelId="{3E5B0BE5-CABC-45E4-A2D3-4CAFAD90C7CE}">
      <dgm:prSet phldr="0"/>
      <dgm:spPr/>
      <dgm:t>
        <a:bodyPr/>
        <a:lstStyle/>
        <a:p>
          <a:pPr rtl="0"/>
          <a:r>
            <a:rPr lang="en-GB">
              <a:latin typeface="Calibri"/>
              <a:cs typeface="Calibri"/>
            </a:rPr>
            <a:t>Developmental issues </a:t>
          </a:r>
        </a:p>
      </dgm:t>
    </dgm:pt>
    <dgm:pt modelId="{F0BC266F-E1C3-4424-B7A6-75C56EAEEEF6}" type="parTrans" cxnId="{DD169309-B023-41F7-9D24-20F341033E21}">
      <dgm:prSet/>
      <dgm:spPr/>
    </dgm:pt>
    <dgm:pt modelId="{8C484A1D-C39A-4B01-A8E1-B21F3A995837}" type="sibTrans" cxnId="{DD169309-B023-41F7-9D24-20F341033E21}">
      <dgm:prSet/>
      <dgm:spPr/>
    </dgm:pt>
    <dgm:pt modelId="{F75BFBBF-783E-4AE0-9AA3-1F25E1855BD9}">
      <dgm:prSet phldr="0"/>
      <dgm:spPr/>
      <dgm:t>
        <a:bodyPr/>
        <a:lstStyle/>
        <a:p>
          <a:r>
            <a:rPr lang="en-GB">
              <a:latin typeface="Calibri"/>
              <a:cs typeface="Calibri"/>
            </a:rPr>
            <a:t>Missed check-ups and missed milestones</a:t>
          </a:r>
          <a:endParaRPr lang="en-GB"/>
        </a:p>
      </dgm:t>
    </dgm:pt>
    <dgm:pt modelId="{FBE1B798-2D03-42E7-870B-99844B26D9AD}" type="parTrans" cxnId="{F7BBD4CE-342E-4941-B585-D1FC8ED86F84}">
      <dgm:prSet/>
      <dgm:spPr/>
    </dgm:pt>
    <dgm:pt modelId="{28F0F1D8-FE1B-41E5-9418-01111D782B00}" type="sibTrans" cxnId="{F7BBD4CE-342E-4941-B585-D1FC8ED86F84}">
      <dgm:prSet/>
      <dgm:spPr/>
    </dgm:pt>
    <dgm:pt modelId="{B3307566-FCD2-473E-B18F-F927EDAF5239}">
      <dgm:prSet phldr="0"/>
      <dgm:spPr/>
      <dgm:t>
        <a:bodyPr/>
        <a:lstStyle/>
        <a:p>
          <a:pPr rtl="0"/>
          <a:r>
            <a:rPr lang="en-GB">
              <a:latin typeface="Calibri"/>
              <a:cs typeface="Calibri"/>
            </a:rPr>
            <a:t>Mental health problems </a:t>
          </a:r>
        </a:p>
      </dgm:t>
    </dgm:pt>
    <dgm:pt modelId="{1C074C84-B881-4117-9662-1318027FF2BC}" type="parTrans" cxnId="{3CBB2841-A4D6-4619-BA38-DC597057B80F}">
      <dgm:prSet/>
      <dgm:spPr/>
    </dgm:pt>
    <dgm:pt modelId="{CDF04423-0D68-4CCB-AC35-7C3B4CF63695}" type="sibTrans" cxnId="{3CBB2841-A4D6-4619-BA38-DC597057B80F}">
      <dgm:prSet/>
      <dgm:spPr/>
    </dgm:pt>
    <dgm:pt modelId="{00ECA898-A283-40F5-AB81-935270A997E6}" type="pres">
      <dgm:prSet presAssocID="{65B01027-7413-418B-A8B5-5BFC31D379C7}" presName="Name0" presStyleCnt="0">
        <dgm:presLayoutVars>
          <dgm:dir/>
          <dgm:animLvl val="lvl"/>
          <dgm:resizeHandles val="exact"/>
        </dgm:presLayoutVars>
      </dgm:prSet>
      <dgm:spPr/>
    </dgm:pt>
    <dgm:pt modelId="{8160CDB0-F68C-4C2B-9F71-CFB118AB9E3F}" type="pres">
      <dgm:prSet presAssocID="{65B01027-7413-418B-A8B5-5BFC31D379C7}" presName="tSp" presStyleCnt="0"/>
      <dgm:spPr/>
    </dgm:pt>
    <dgm:pt modelId="{B8EBD78A-F2D2-4CDB-A4C1-F07385E22708}" type="pres">
      <dgm:prSet presAssocID="{65B01027-7413-418B-A8B5-5BFC31D379C7}" presName="bSp" presStyleCnt="0"/>
      <dgm:spPr/>
    </dgm:pt>
    <dgm:pt modelId="{FFF81D06-3E5F-4ED5-962B-C66E55C65334}" type="pres">
      <dgm:prSet presAssocID="{65B01027-7413-418B-A8B5-5BFC31D379C7}" presName="process" presStyleCnt="0"/>
      <dgm:spPr/>
    </dgm:pt>
    <dgm:pt modelId="{2AA25CF9-C12E-44B4-B7BF-F6AFEFCCCDFF}" type="pres">
      <dgm:prSet presAssocID="{156DB395-FE86-48DD-9F79-70DA277A629B}" presName="composite1" presStyleCnt="0"/>
      <dgm:spPr/>
    </dgm:pt>
    <dgm:pt modelId="{B0156BB9-FE6F-4964-B26F-04238066CD1F}" type="pres">
      <dgm:prSet presAssocID="{156DB395-FE86-48DD-9F79-70DA277A629B}" presName="dummyNode1" presStyleLbl="node1" presStyleIdx="0" presStyleCnt="2"/>
      <dgm:spPr/>
    </dgm:pt>
    <dgm:pt modelId="{E158A143-1096-4D1B-BEB8-F6FF522754D5}" type="pres">
      <dgm:prSet presAssocID="{156DB395-FE86-48DD-9F79-70DA277A629B}" presName="childNode1" presStyleLbl="bgAcc1" presStyleIdx="0" presStyleCnt="2">
        <dgm:presLayoutVars>
          <dgm:bulletEnabled val="1"/>
        </dgm:presLayoutVars>
      </dgm:prSet>
      <dgm:spPr/>
    </dgm:pt>
    <dgm:pt modelId="{749E3B2F-3E9A-4BD0-BBF0-D87D82D7272D}" type="pres">
      <dgm:prSet presAssocID="{156DB395-FE86-48DD-9F79-70DA277A629B}" presName="childNode1tx" presStyleLbl="bgAcc1" presStyleIdx="0" presStyleCnt="2">
        <dgm:presLayoutVars>
          <dgm:bulletEnabled val="1"/>
        </dgm:presLayoutVars>
      </dgm:prSet>
      <dgm:spPr/>
    </dgm:pt>
    <dgm:pt modelId="{BEC2A92D-15B8-48BB-BA0E-D146ACE3A907}" type="pres">
      <dgm:prSet presAssocID="{156DB395-FE86-48DD-9F79-70DA277A629B}" presName="parentNode1" presStyleLbl="node1" presStyleIdx="0" presStyleCnt="2">
        <dgm:presLayoutVars>
          <dgm:chMax val="1"/>
          <dgm:bulletEnabled val="1"/>
        </dgm:presLayoutVars>
      </dgm:prSet>
      <dgm:spPr>
        <a:solidFill>
          <a:srgbClr val="FFDDAA"/>
        </a:solidFill>
      </dgm:spPr>
    </dgm:pt>
    <dgm:pt modelId="{5B312AC0-D440-4766-9B27-237B9CC8FB10}" type="pres">
      <dgm:prSet presAssocID="{156DB395-FE86-48DD-9F79-70DA277A629B}" presName="connSite1" presStyleCnt="0"/>
      <dgm:spPr/>
    </dgm:pt>
    <dgm:pt modelId="{AB39F98F-A35A-4286-92B7-AAF324A3751A}" type="pres">
      <dgm:prSet presAssocID="{451D1C98-E813-47E0-81FE-E25BE7EFB555}" presName="Name9" presStyleLbl="sibTrans2D1" presStyleIdx="0" presStyleCnt="1"/>
      <dgm:spPr>
        <a:solidFill>
          <a:srgbClr val="4C05AB"/>
        </a:solidFill>
      </dgm:spPr>
    </dgm:pt>
    <dgm:pt modelId="{12BC5696-5013-4083-8497-430AB6666136}" type="pres">
      <dgm:prSet presAssocID="{145D30BD-C6C2-4721-AAFD-D62C8151E2E0}" presName="composite2" presStyleCnt="0"/>
      <dgm:spPr/>
    </dgm:pt>
    <dgm:pt modelId="{004C8E07-D518-46D6-B2F5-D80450A8694A}" type="pres">
      <dgm:prSet presAssocID="{145D30BD-C6C2-4721-AAFD-D62C8151E2E0}" presName="dummyNode2" presStyleLbl="node1" presStyleIdx="0" presStyleCnt="2"/>
      <dgm:spPr/>
    </dgm:pt>
    <dgm:pt modelId="{7B755A5F-6C49-4550-A702-B2E3D1E74D44}" type="pres">
      <dgm:prSet presAssocID="{145D30BD-C6C2-4721-AAFD-D62C8151E2E0}" presName="childNode2" presStyleLbl="bgAcc1" presStyleIdx="1" presStyleCnt="2">
        <dgm:presLayoutVars>
          <dgm:bulletEnabled val="1"/>
        </dgm:presLayoutVars>
      </dgm:prSet>
      <dgm:spPr/>
    </dgm:pt>
    <dgm:pt modelId="{7AC3092B-875E-4E60-B140-819E2504DDFA}" type="pres">
      <dgm:prSet presAssocID="{145D30BD-C6C2-4721-AAFD-D62C8151E2E0}" presName="childNode2tx" presStyleLbl="bgAcc1" presStyleIdx="1" presStyleCnt="2">
        <dgm:presLayoutVars>
          <dgm:bulletEnabled val="1"/>
        </dgm:presLayoutVars>
      </dgm:prSet>
      <dgm:spPr/>
    </dgm:pt>
    <dgm:pt modelId="{B441A409-A047-4B1C-95D6-E024C0F08761}" type="pres">
      <dgm:prSet presAssocID="{145D30BD-C6C2-4721-AAFD-D62C8151E2E0}" presName="parentNode2" presStyleLbl="node1" presStyleIdx="1" presStyleCnt="2">
        <dgm:presLayoutVars>
          <dgm:chMax val="0"/>
          <dgm:bulletEnabled val="1"/>
        </dgm:presLayoutVars>
      </dgm:prSet>
      <dgm:spPr>
        <a:solidFill>
          <a:srgbClr val="FFDDAA"/>
        </a:solidFill>
      </dgm:spPr>
    </dgm:pt>
    <dgm:pt modelId="{DB1C0FD4-0323-4C7E-A755-469BD88E0BFE}" type="pres">
      <dgm:prSet presAssocID="{145D30BD-C6C2-4721-AAFD-D62C8151E2E0}" presName="connSite2" presStyleCnt="0"/>
      <dgm:spPr/>
    </dgm:pt>
  </dgm:ptLst>
  <dgm:cxnLst>
    <dgm:cxn modelId="{04CA1806-5AF8-487F-8087-2951355371C9}" type="presOf" srcId="{B3307566-FCD2-473E-B18F-F927EDAF5239}" destId="{E158A143-1096-4D1B-BEB8-F6FF522754D5}" srcOrd="0" destOrd="2" presId="urn:microsoft.com/office/officeart/2005/8/layout/hProcess4"/>
    <dgm:cxn modelId="{DD169309-B023-41F7-9D24-20F341033E21}" srcId="{156DB395-FE86-48DD-9F79-70DA277A629B}" destId="{3E5B0BE5-CABC-45E4-A2D3-4CAFAD90C7CE}" srcOrd="1" destOrd="0" parTransId="{F0BC266F-E1C3-4424-B7A6-75C56EAEEEF6}" sibTransId="{8C484A1D-C39A-4B01-A8E1-B21F3A995837}"/>
    <dgm:cxn modelId="{32ECFE10-E7D7-43BA-BF2E-1A22EA73DEB1}" type="presOf" srcId="{BCD17C31-3051-4DD5-9E50-3AE77F66D3D6}" destId="{7B755A5F-6C49-4550-A702-B2E3D1E74D44}" srcOrd="0" destOrd="0" presId="urn:microsoft.com/office/officeart/2005/8/layout/hProcess4"/>
    <dgm:cxn modelId="{62FD0317-9BB3-49E0-A0E8-4FFACD7C78FB}" type="presOf" srcId="{451D1C98-E813-47E0-81FE-E25BE7EFB555}" destId="{AB39F98F-A35A-4286-92B7-AAF324A3751A}" srcOrd="0" destOrd="0" presId="urn:microsoft.com/office/officeart/2005/8/layout/hProcess4"/>
    <dgm:cxn modelId="{E1376C17-A536-4A5B-8E4F-7D5795D65F0E}" type="presOf" srcId="{3E5B0BE5-CABC-45E4-A2D3-4CAFAD90C7CE}" destId="{E158A143-1096-4D1B-BEB8-F6FF522754D5}" srcOrd="0" destOrd="1" presId="urn:microsoft.com/office/officeart/2005/8/layout/hProcess4"/>
    <dgm:cxn modelId="{F083D51E-2BBF-4DD6-A641-80FC1FCE2F9D}" type="presOf" srcId="{F75BFBBF-783E-4AE0-9AA3-1F25E1855BD9}" destId="{7B755A5F-6C49-4550-A702-B2E3D1E74D44}" srcOrd="0" destOrd="1" presId="urn:microsoft.com/office/officeart/2005/8/layout/hProcess4"/>
    <dgm:cxn modelId="{CFB6993C-1E0F-458A-BEAD-3817A642056B}" type="presOf" srcId="{F75BFBBF-783E-4AE0-9AA3-1F25E1855BD9}" destId="{7AC3092B-875E-4E60-B140-819E2504DDFA}" srcOrd="1" destOrd="1" presId="urn:microsoft.com/office/officeart/2005/8/layout/hProcess4"/>
    <dgm:cxn modelId="{3CBB2841-A4D6-4619-BA38-DC597057B80F}" srcId="{156DB395-FE86-48DD-9F79-70DA277A629B}" destId="{B3307566-FCD2-473E-B18F-F927EDAF5239}" srcOrd="2" destOrd="0" parTransId="{1C074C84-B881-4117-9662-1318027FF2BC}" sibTransId="{CDF04423-0D68-4CCB-AC35-7C3B4CF63695}"/>
    <dgm:cxn modelId="{B71A4F47-4023-4397-A73C-9F2DBA342BCD}" srcId="{156DB395-FE86-48DD-9F79-70DA277A629B}" destId="{C5757443-C54A-4BAC-9B27-724C0145B3E9}" srcOrd="0" destOrd="0" parTransId="{8F4512F4-D0E5-45E1-8B01-66BCB52443D2}" sibTransId="{D9069DD2-D475-4B33-A8FD-B3CD61B509C4}"/>
    <dgm:cxn modelId="{87760356-F3BA-4178-8E44-8DCFFDDB9197}" type="presOf" srcId="{C5757443-C54A-4BAC-9B27-724C0145B3E9}" destId="{E158A143-1096-4D1B-BEB8-F6FF522754D5}" srcOrd="0" destOrd="0" presId="urn:microsoft.com/office/officeart/2005/8/layout/hProcess4"/>
    <dgm:cxn modelId="{EB004062-5EDE-4B90-B4E5-B708A26D6EE1}" type="presOf" srcId="{B3307566-FCD2-473E-B18F-F927EDAF5239}" destId="{749E3B2F-3E9A-4BD0-BBF0-D87D82D7272D}" srcOrd="1" destOrd="2" presId="urn:microsoft.com/office/officeart/2005/8/layout/hProcess4"/>
    <dgm:cxn modelId="{7A341666-F7F5-4EE0-90FD-F3CE479BCE57}" type="presOf" srcId="{C5757443-C54A-4BAC-9B27-724C0145B3E9}" destId="{749E3B2F-3E9A-4BD0-BBF0-D87D82D7272D}" srcOrd="1" destOrd="0" presId="urn:microsoft.com/office/officeart/2005/8/layout/hProcess4"/>
    <dgm:cxn modelId="{3E9F6E72-AA67-4A8D-A4F7-BDEF86DA4303}" type="presOf" srcId="{156DB395-FE86-48DD-9F79-70DA277A629B}" destId="{BEC2A92D-15B8-48BB-BA0E-D146ACE3A907}" srcOrd="0" destOrd="0" presId="urn:microsoft.com/office/officeart/2005/8/layout/hProcess4"/>
    <dgm:cxn modelId="{D5304274-9AA3-408A-AFBC-A6B1148C2F3F}" type="presOf" srcId="{65B01027-7413-418B-A8B5-5BFC31D379C7}" destId="{00ECA898-A283-40F5-AB81-935270A997E6}" srcOrd="0" destOrd="0" presId="urn:microsoft.com/office/officeart/2005/8/layout/hProcess4"/>
    <dgm:cxn modelId="{3DEC7F79-0408-47A2-B36A-DEA976F26513}" type="presOf" srcId="{46D7BF67-6DDD-4DC6-BAF1-F852BA0918D3}" destId="{7B755A5F-6C49-4550-A702-B2E3D1E74D44}" srcOrd="0" destOrd="2" presId="urn:microsoft.com/office/officeart/2005/8/layout/hProcess4"/>
    <dgm:cxn modelId="{2B69B495-33A7-4DD7-AE67-B8FB5A5B9760}" type="presOf" srcId="{3E5B0BE5-CABC-45E4-A2D3-4CAFAD90C7CE}" destId="{749E3B2F-3E9A-4BD0-BBF0-D87D82D7272D}" srcOrd="1" destOrd="1" presId="urn:microsoft.com/office/officeart/2005/8/layout/hProcess4"/>
    <dgm:cxn modelId="{27D57CA2-3580-49E3-A603-D639E89D73ED}" type="presOf" srcId="{145D30BD-C6C2-4721-AAFD-D62C8151E2E0}" destId="{B441A409-A047-4B1C-95D6-E024C0F08761}" srcOrd="0" destOrd="0" presId="urn:microsoft.com/office/officeart/2005/8/layout/hProcess4"/>
    <dgm:cxn modelId="{744F1BA7-6E9C-4E5A-9A86-0271E7E5750E}" srcId="{145D30BD-C6C2-4721-AAFD-D62C8151E2E0}" destId="{BCD17C31-3051-4DD5-9E50-3AE77F66D3D6}" srcOrd="0" destOrd="0" parTransId="{4BFFABA4-9838-4EE4-829D-F963EC33665F}" sibTransId="{3B46945D-0214-4332-B1C4-BF41F089134F}"/>
    <dgm:cxn modelId="{92A4DDC2-5DDA-4247-994D-93B0F9C2239A}" srcId="{65B01027-7413-418B-A8B5-5BFC31D379C7}" destId="{145D30BD-C6C2-4721-AAFD-D62C8151E2E0}" srcOrd="1" destOrd="0" parTransId="{B64EA82E-B066-4D83-973D-3D0DDF12A188}" sibTransId="{7B52DEC3-D389-4EBF-9F6E-04F8D532BCE7}"/>
    <dgm:cxn modelId="{958F42C7-5911-416F-B9BF-DF9564187FB2}" srcId="{65B01027-7413-418B-A8B5-5BFC31D379C7}" destId="{156DB395-FE86-48DD-9F79-70DA277A629B}" srcOrd="0" destOrd="0" parTransId="{93803BB0-C067-4DC3-B03C-5477F96D1419}" sibTransId="{451D1C98-E813-47E0-81FE-E25BE7EFB555}"/>
    <dgm:cxn modelId="{F7BBD4CE-342E-4941-B585-D1FC8ED86F84}" srcId="{145D30BD-C6C2-4721-AAFD-D62C8151E2E0}" destId="{F75BFBBF-783E-4AE0-9AA3-1F25E1855BD9}" srcOrd="1" destOrd="0" parTransId="{FBE1B798-2D03-42E7-870B-99844B26D9AD}" sibTransId="{28F0F1D8-FE1B-41E5-9418-01111D782B00}"/>
    <dgm:cxn modelId="{27D0ABDE-65AA-425F-ABA1-C70DA7F440FD}" srcId="{145D30BD-C6C2-4721-AAFD-D62C8151E2E0}" destId="{46D7BF67-6DDD-4DC6-BAF1-F852BA0918D3}" srcOrd="2" destOrd="0" parTransId="{D62C1BB3-E524-47A8-ADF7-76D48A251B02}" sibTransId="{62B2888E-255D-4799-8974-C249AA328FA6}"/>
    <dgm:cxn modelId="{967005E7-4FE4-4C62-9D28-E2F9C783FDE5}" type="presOf" srcId="{BCD17C31-3051-4DD5-9E50-3AE77F66D3D6}" destId="{7AC3092B-875E-4E60-B140-819E2504DDFA}" srcOrd="1" destOrd="0" presId="urn:microsoft.com/office/officeart/2005/8/layout/hProcess4"/>
    <dgm:cxn modelId="{2B295DF6-E290-4AD6-97D8-3363F151E443}" type="presOf" srcId="{46D7BF67-6DDD-4DC6-BAF1-F852BA0918D3}" destId="{7AC3092B-875E-4E60-B140-819E2504DDFA}" srcOrd="1" destOrd="2" presId="urn:microsoft.com/office/officeart/2005/8/layout/hProcess4"/>
    <dgm:cxn modelId="{E83533AF-207E-4E87-8427-0943C02BB09D}" type="presParOf" srcId="{00ECA898-A283-40F5-AB81-935270A997E6}" destId="{8160CDB0-F68C-4C2B-9F71-CFB118AB9E3F}" srcOrd="0" destOrd="0" presId="urn:microsoft.com/office/officeart/2005/8/layout/hProcess4"/>
    <dgm:cxn modelId="{9981F4AA-AFFD-4898-BE07-B41928928FA4}" type="presParOf" srcId="{00ECA898-A283-40F5-AB81-935270A997E6}" destId="{B8EBD78A-F2D2-4CDB-A4C1-F07385E22708}" srcOrd="1" destOrd="0" presId="urn:microsoft.com/office/officeart/2005/8/layout/hProcess4"/>
    <dgm:cxn modelId="{BAA0D409-70A0-447F-A31D-8082A82C7519}" type="presParOf" srcId="{00ECA898-A283-40F5-AB81-935270A997E6}" destId="{FFF81D06-3E5F-4ED5-962B-C66E55C65334}" srcOrd="2" destOrd="0" presId="urn:microsoft.com/office/officeart/2005/8/layout/hProcess4"/>
    <dgm:cxn modelId="{9FF3607E-5881-41A6-8B7A-548CB75858EF}" type="presParOf" srcId="{FFF81D06-3E5F-4ED5-962B-C66E55C65334}" destId="{2AA25CF9-C12E-44B4-B7BF-F6AFEFCCCDFF}" srcOrd="0" destOrd="0" presId="urn:microsoft.com/office/officeart/2005/8/layout/hProcess4"/>
    <dgm:cxn modelId="{C4378C21-8BF9-4FBE-81A5-B0E702B3554A}" type="presParOf" srcId="{2AA25CF9-C12E-44B4-B7BF-F6AFEFCCCDFF}" destId="{B0156BB9-FE6F-4964-B26F-04238066CD1F}" srcOrd="0" destOrd="0" presId="urn:microsoft.com/office/officeart/2005/8/layout/hProcess4"/>
    <dgm:cxn modelId="{FF28B59D-1430-4F84-902B-4CF0ED686201}" type="presParOf" srcId="{2AA25CF9-C12E-44B4-B7BF-F6AFEFCCCDFF}" destId="{E158A143-1096-4D1B-BEB8-F6FF522754D5}" srcOrd="1" destOrd="0" presId="urn:microsoft.com/office/officeart/2005/8/layout/hProcess4"/>
    <dgm:cxn modelId="{4B3B7FA5-571E-494A-90B2-33735B060831}" type="presParOf" srcId="{2AA25CF9-C12E-44B4-B7BF-F6AFEFCCCDFF}" destId="{749E3B2F-3E9A-4BD0-BBF0-D87D82D7272D}" srcOrd="2" destOrd="0" presId="urn:microsoft.com/office/officeart/2005/8/layout/hProcess4"/>
    <dgm:cxn modelId="{05B579AE-8C8E-4CE5-9A92-14E495A27A36}" type="presParOf" srcId="{2AA25CF9-C12E-44B4-B7BF-F6AFEFCCCDFF}" destId="{BEC2A92D-15B8-48BB-BA0E-D146ACE3A907}" srcOrd="3" destOrd="0" presId="urn:microsoft.com/office/officeart/2005/8/layout/hProcess4"/>
    <dgm:cxn modelId="{12AE2566-EE2F-453C-8C00-E6E0F633C80E}" type="presParOf" srcId="{2AA25CF9-C12E-44B4-B7BF-F6AFEFCCCDFF}" destId="{5B312AC0-D440-4766-9B27-237B9CC8FB10}" srcOrd="4" destOrd="0" presId="urn:microsoft.com/office/officeart/2005/8/layout/hProcess4"/>
    <dgm:cxn modelId="{5A72066D-5EC5-4AB0-BA2B-3251C53EB96C}" type="presParOf" srcId="{FFF81D06-3E5F-4ED5-962B-C66E55C65334}" destId="{AB39F98F-A35A-4286-92B7-AAF324A3751A}" srcOrd="1" destOrd="0" presId="urn:microsoft.com/office/officeart/2005/8/layout/hProcess4"/>
    <dgm:cxn modelId="{3D01136A-BB0F-4F02-A2A5-3A08E9E4F102}" type="presParOf" srcId="{FFF81D06-3E5F-4ED5-962B-C66E55C65334}" destId="{12BC5696-5013-4083-8497-430AB6666136}" srcOrd="2" destOrd="0" presId="urn:microsoft.com/office/officeart/2005/8/layout/hProcess4"/>
    <dgm:cxn modelId="{1B96BAFC-6200-4113-8947-BD162D113EE1}" type="presParOf" srcId="{12BC5696-5013-4083-8497-430AB6666136}" destId="{004C8E07-D518-46D6-B2F5-D80450A8694A}" srcOrd="0" destOrd="0" presId="urn:microsoft.com/office/officeart/2005/8/layout/hProcess4"/>
    <dgm:cxn modelId="{68D61621-97A2-478E-A80E-5F382678A023}" type="presParOf" srcId="{12BC5696-5013-4083-8497-430AB6666136}" destId="{7B755A5F-6C49-4550-A702-B2E3D1E74D44}" srcOrd="1" destOrd="0" presId="urn:microsoft.com/office/officeart/2005/8/layout/hProcess4"/>
    <dgm:cxn modelId="{0B0D6CCA-EBB3-473F-A3D9-1904DF8CAAE0}" type="presParOf" srcId="{12BC5696-5013-4083-8497-430AB6666136}" destId="{7AC3092B-875E-4E60-B140-819E2504DDFA}" srcOrd="2" destOrd="0" presId="urn:microsoft.com/office/officeart/2005/8/layout/hProcess4"/>
    <dgm:cxn modelId="{B7DDF455-B24C-4D40-916F-F23E4824BD9C}" type="presParOf" srcId="{12BC5696-5013-4083-8497-430AB6666136}" destId="{B441A409-A047-4B1C-95D6-E024C0F08761}" srcOrd="3" destOrd="0" presId="urn:microsoft.com/office/officeart/2005/8/layout/hProcess4"/>
    <dgm:cxn modelId="{89E4A990-8C25-4122-B3EB-06A5C92CC834}" type="presParOf" srcId="{12BC5696-5013-4083-8497-430AB6666136}" destId="{DB1C0FD4-0323-4C7E-A755-469BD88E0BFE}" srcOrd="4" destOrd="0" presId="urn:microsoft.com/office/officeart/2005/8/layout/h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7C72BB-35C4-4A2F-B148-64E7A50CDF4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0BCD3315-934F-4BD5-A901-CE1EB8BD2C82}">
      <dgm:prSet phldrT="[Text]" phldr="0"/>
      <dgm:spPr/>
      <dgm:t>
        <a:bodyPr/>
        <a:lstStyle/>
        <a:p>
          <a:pPr rtl="0"/>
          <a:r>
            <a:rPr lang="en-US">
              <a:latin typeface="Calibri Light" panose="020F0302020204030204"/>
            </a:rPr>
            <a:t>Limited food availability</a:t>
          </a:r>
          <a:endParaRPr lang="en-US"/>
        </a:p>
      </dgm:t>
    </dgm:pt>
    <dgm:pt modelId="{B1797C9D-1D80-4254-AA3B-F831F32DFD3C}" type="parTrans" cxnId="{70C8B754-2178-47B2-81EF-EAC8BBC24749}">
      <dgm:prSet/>
      <dgm:spPr/>
      <dgm:t>
        <a:bodyPr/>
        <a:lstStyle/>
        <a:p>
          <a:endParaRPr lang="en-US"/>
        </a:p>
      </dgm:t>
    </dgm:pt>
    <dgm:pt modelId="{69336A3D-C924-4319-8189-0BF5F5A6F33E}" type="sibTrans" cxnId="{70C8B754-2178-47B2-81EF-EAC8BBC24749}">
      <dgm:prSet/>
      <dgm:spPr/>
      <dgm:t>
        <a:bodyPr/>
        <a:lstStyle/>
        <a:p>
          <a:endParaRPr lang="en-US"/>
        </a:p>
      </dgm:t>
    </dgm:pt>
    <dgm:pt modelId="{A9A9BD54-190E-4686-85A4-A5D526C74F79}">
      <dgm:prSet phldrT="[Text]" phldr="0"/>
      <dgm:spPr/>
      <dgm:t>
        <a:bodyPr/>
        <a:lstStyle/>
        <a:p>
          <a:pPr rtl="0"/>
          <a:r>
            <a:rPr lang="en-US">
              <a:latin typeface="Calibri Light" panose="020F0302020204030204"/>
            </a:rPr>
            <a:t>Keeping food clean</a:t>
          </a:r>
          <a:endParaRPr lang="en-US"/>
        </a:p>
      </dgm:t>
    </dgm:pt>
    <dgm:pt modelId="{CA550597-94F9-4A29-9EED-A9C63ED4B5C8}" type="parTrans" cxnId="{1D0D4263-CD27-4647-B1AD-AB5A7651A5A7}">
      <dgm:prSet/>
      <dgm:spPr/>
      <dgm:t>
        <a:bodyPr/>
        <a:lstStyle/>
        <a:p>
          <a:endParaRPr lang="en-US"/>
        </a:p>
      </dgm:t>
    </dgm:pt>
    <dgm:pt modelId="{01AEB622-767C-4419-AE0D-4B07ED23D430}" type="sibTrans" cxnId="{1D0D4263-CD27-4647-B1AD-AB5A7651A5A7}">
      <dgm:prSet/>
      <dgm:spPr/>
      <dgm:t>
        <a:bodyPr/>
        <a:lstStyle/>
        <a:p>
          <a:endParaRPr lang="en-US"/>
        </a:p>
      </dgm:t>
    </dgm:pt>
    <dgm:pt modelId="{9119D951-792A-45D5-A1B2-04718E121C2C}">
      <dgm:prSet phldrT="[Text]" phldr="0"/>
      <dgm:spPr/>
      <dgm:t>
        <a:bodyPr/>
        <a:lstStyle/>
        <a:p>
          <a:pPr rtl="0"/>
          <a:r>
            <a:rPr lang="en-GB">
              <a:solidFill>
                <a:schemeClr val="tx1"/>
              </a:solidFill>
              <a:latin typeface="Calibri"/>
              <a:cs typeface="Calibri"/>
            </a:rPr>
            <a:t>"She was of the age where she wouldn't really touch something and eat it, but had she been this age, I'm definite she would have eaten cockroach."</a:t>
          </a:r>
          <a:endParaRPr lang="en-US">
            <a:solidFill>
              <a:schemeClr val="tx1"/>
            </a:solidFill>
          </a:endParaRPr>
        </a:p>
      </dgm:t>
    </dgm:pt>
    <dgm:pt modelId="{11CD301F-AED2-484D-B783-DED518755007}" type="parTrans" cxnId="{A68C37CF-941F-4523-B6E2-F7D382E5207F}">
      <dgm:prSet/>
      <dgm:spPr/>
      <dgm:t>
        <a:bodyPr/>
        <a:lstStyle/>
        <a:p>
          <a:endParaRPr lang="en-US"/>
        </a:p>
      </dgm:t>
    </dgm:pt>
    <dgm:pt modelId="{A281250C-6904-4E47-B925-F18243154063}" type="sibTrans" cxnId="{A68C37CF-941F-4523-B6E2-F7D382E5207F}">
      <dgm:prSet/>
      <dgm:spPr/>
      <dgm:t>
        <a:bodyPr/>
        <a:lstStyle/>
        <a:p>
          <a:endParaRPr lang="en-US"/>
        </a:p>
      </dgm:t>
    </dgm:pt>
    <dgm:pt modelId="{4FCB7CC3-21FA-4C01-A1C8-5A2CFB58FB8B}">
      <dgm:prSet phldrT="[Text]" phldr="0"/>
      <dgm:spPr/>
      <dgm:t>
        <a:bodyPr/>
        <a:lstStyle/>
        <a:p>
          <a:pPr rtl="0"/>
          <a:r>
            <a:rPr lang="en-US">
              <a:latin typeface="Calibri Light" panose="020F0302020204030204"/>
            </a:rPr>
            <a:t>No consistency</a:t>
          </a:r>
          <a:endParaRPr lang="en-US"/>
        </a:p>
      </dgm:t>
    </dgm:pt>
    <dgm:pt modelId="{09601798-BB7A-4B9B-96D7-288939698906}" type="parTrans" cxnId="{05354126-6351-410E-A675-288DD7787BC9}">
      <dgm:prSet/>
      <dgm:spPr/>
      <dgm:t>
        <a:bodyPr/>
        <a:lstStyle/>
        <a:p>
          <a:endParaRPr lang="en-US"/>
        </a:p>
      </dgm:t>
    </dgm:pt>
    <dgm:pt modelId="{998CA066-8DB4-4524-9BC6-771176E58D1E}" type="sibTrans" cxnId="{05354126-6351-410E-A675-288DD7787BC9}">
      <dgm:prSet/>
      <dgm:spPr/>
      <dgm:t>
        <a:bodyPr/>
        <a:lstStyle/>
        <a:p>
          <a:endParaRPr lang="en-US"/>
        </a:p>
      </dgm:t>
    </dgm:pt>
    <dgm:pt modelId="{94D27652-5AC2-463B-996E-562DEDA473D2}">
      <dgm:prSet phldrT="[Text]" phldr="0"/>
      <dgm:spPr/>
      <dgm:t>
        <a:bodyPr/>
        <a:lstStyle/>
        <a:p>
          <a:pPr rtl="0"/>
          <a:r>
            <a:rPr lang="en-GB">
              <a:solidFill>
                <a:schemeClr val="tx1"/>
              </a:solidFill>
              <a:latin typeface="Calibri"/>
              <a:cs typeface="Calibri"/>
            </a:rPr>
            <a:t>"Now, whenever I tried to give him what I would feed him before, because he's not had it for a while, he wouldn't eat it."</a:t>
          </a:r>
          <a:endParaRPr lang="en-US"/>
        </a:p>
      </dgm:t>
    </dgm:pt>
    <dgm:pt modelId="{37D10983-A3F2-40EF-B9D3-BF4BF61D8358}" type="parTrans" cxnId="{0C5248D1-B60B-40E4-9EFF-6126583D904D}">
      <dgm:prSet/>
      <dgm:spPr/>
      <dgm:t>
        <a:bodyPr/>
        <a:lstStyle/>
        <a:p>
          <a:endParaRPr lang="en-US"/>
        </a:p>
      </dgm:t>
    </dgm:pt>
    <dgm:pt modelId="{47E272F7-7FB3-41A5-85EE-7D829CA34C18}" type="sibTrans" cxnId="{0C5248D1-B60B-40E4-9EFF-6126583D904D}">
      <dgm:prSet/>
      <dgm:spPr/>
      <dgm:t>
        <a:bodyPr/>
        <a:lstStyle/>
        <a:p>
          <a:endParaRPr lang="en-US"/>
        </a:p>
      </dgm:t>
    </dgm:pt>
    <dgm:pt modelId="{B09C8E40-5E35-438D-88CE-05C3FF04836D}">
      <dgm:prSet phldr="0"/>
      <dgm:spPr/>
      <dgm:t>
        <a:bodyPr/>
        <a:lstStyle/>
        <a:p>
          <a:pPr rtl="0"/>
          <a:r>
            <a:rPr lang="en-US">
              <a:latin typeface="Calibri Light" panose="020F0302020204030204"/>
            </a:rPr>
            <a:t>No play or laundry outdoors</a:t>
          </a:r>
          <a:endParaRPr lang="en-US"/>
        </a:p>
      </dgm:t>
    </dgm:pt>
    <dgm:pt modelId="{E7783264-4737-4122-B678-6D5298DF9ED4}" type="parTrans" cxnId="{3F07D144-7EB1-47CB-AC65-6B4008C65722}">
      <dgm:prSet/>
      <dgm:spPr/>
    </dgm:pt>
    <dgm:pt modelId="{34130609-AC94-4D6C-909D-C02A48378009}" type="sibTrans" cxnId="{3F07D144-7EB1-47CB-AC65-6B4008C65722}">
      <dgm:prSet/>
      <dgm:spPr/>
    </dgm:pt>
    <dgm:pt modelId="{4961128B-C346-4A4E-AD23-12F604424B6E}">
      <dgm:prSet phldr="0"/>
      <dgm:spPr/>
      <dgm:t>
        <a:bodyPr/>
        <a:lstStyle/>
        <a:p>
          <a:pPr rtl="0"/>
          <a:r>
            <a:rPr lang="en-US">
              <a:latin typeface="Calibri Light" panose="020F0302020204030204"/>
            </a:rPr>
            <a:t>Shared space and hygiene</a:t>
          </a:r>
        </a:p>
      </dgm:t>
    </dgm:pt>
    <dgm:pt modelId="{7EFC9D94-709C-4ACA-B10F-7047E800E504}" type="parTrans" cxnId="{3F71C21B-F35A-465E-9EB0-185F1D73A72C}">
      <dgm:prSet/>
      <dgm:spPr/>
    </dgm:pt>
    <dgm:pt modelId="{9D725EE4-B848-468F-B861-D0AA24C55EA9}" type="sibTrans" cxnId="{3F71C21B-F35A-465E-9EB0-185F1D73A72C}">
      <dgm:prSet/>
      <dgm:spPr/>
    </dgm:pt>
    <dgm:pt modelId="{0C2C759D-824B-4C88-B100-4E55473D2863}">
      <dgm:prSet phldr="0"/>
      <dgm:spPr/>
      <dgm:t>
        <a:bodyPr/>
        <a:lstStyle/>
        <a:p>
          <a:pPr rtl="0"/>
          <a:r>
            <a:rPr lang="en-GB">
              <a:solidFill>
                <a:schemeClr val="tx1"/>
              </a:solidFill>
              <a:latin typeface="Calibri"/>
              <a:cs typeface="Calibri"/>
            </a:rPr>
            <a:t>“There is no fridge, there is no washing machine. You share your bathroom with all sorts of people, it was really horrible for my daughter.” </a:t>
          </a:r>
          <a:endParaRPr lang="en-US">
            <a:solidFill>
              <a:schemeClr val="tx1"/>
            </a:solidFill>
          </a:endParaRPr>
        </a:p>
      </dgm:t>
    </dgm:pt>
    <dgm:pt modelId="{90E3079F-2562-437B-A41C-C7A18AAA6C6D}" type="parTrans" cxnId="{32780BA1-225A-49DF-A8EA-301A8406064D}">
      <dgm:prSet/>
      <dgm:spPr/>
    </dgm:pt>
    <dgm:pt modelId="{614F24F0-2A9C-46B1-9E3F-69ACB8B547C9}" type="sibTrans" cxnId="{32780BA1-225A-49DF-A8EA-301A8406064D}">
      <dgm:prSet/>
      <dgm:spPr/>
    </dgm:pt>
    <dgm:pt modelId="{136D233D-A6C5-4272-9228-8F3B92A5A020}">
      <dgm:prSet phldr="0"/>
      <dgm:spPr/>
      <dgm:t>
        <a:bodyPr/>
        <a:lstStyle/>
        <a:p>
          <a:pPr rtl="0"/>
          <a:r>
            <a:rPr lang="en-GB">
              <a:solidFill>
                <a:schemeClr val="tx1"/>
              </a:solidFill>
              <a:latin typeface="Calibri"/>
              <a:cs typeface="Calibri"/>
            </a:rPr>
            <a:t>"It's infested with mould and in COVID time I was thinking maybe my youngest daughter have... like, she's always wheezing</a:t>
          </a:r>
          <a:r>
            <a:rPr lang="en-GB">
              <a:latin typeface="Calibri"/>
              <a:cs typeface="Calibri"/>
            </a:rPr>
            <a:t>" </a:t>
          </a:r>
          <a:endParaRPr lang="en-US"/>
        </a:p>
      </dgm:t>
    </dgm:pt>
    <dgm:pt modelId="{FB5ED259-4281-4C03-BCB3-7FF5277FE98F}" type="parTrans" cxnId="{231C4EEE-B5C2-45B3-B374-C94FE9CA838D}">
      <dgm:prSet/>
      <dgm:spPr/>
    </dgm:pt>
    <dgm:pt modelId="{1EF1AAC8-7CBD-4229-A11D-F15063A1F1D1}" type="sibTrans" cxnId="{231C4EEE-B5C2-45B3-B374-C94FE9CA838D}">
      <dgm:prSet/>
      <dgm:spPr/>
    </dgm:pt>
    <dgm:pt modelId="{469F999B-8BBB-459E-89ED-6FA51F09CE95}">
      <dgm:prSet phldr="0"/>
      <dgm:spPr/>
      <dgm:t>
        <a:bodyPr/>
        <a:lstStyle/>
        <a:p>
          <a:pPr rtl="0"/>
          <a:r>
            <a:rPr lang="en-GB">
              <a:solidFill>
                <a:schemeClr val="tx1"/>
              </a:solidFill>
              <a:latin typeface="Calibri"/>
              <a:cs typeface="Calibri"/>
            </a:rPr>
            <a:t>"It was difficult to explain to them that the shelves were empty and that's why I couldn't get them their favourite snacks or foods."</a:t>
          </a:r>
          <a:endParaRPr lang="en-US">
            <a:solidFill>
              <a:schemeClr val="tx1"/>
            </a:solidFill>
          </a:endParaRPr>
        </a:p>
      </dgm:t>
    </dgm:pt>
    <dgm:pt modelId="{D88B4A98-8DCB-4799-BB2D-07A8C5E0CB69}" type="parTrans" cxnId="{EDF9946B-143F-4359-AD5D-FDC94BE47D2E}">
      <dgm:prSet/>
      <dgm:spPr/>
    </dgm:pt>
    <dgm:pt modelId="{3BC7F293-74EE-4B51-95D9-4488B54550FD}" type="sibTrans" cxnId="{EDF9946B-143F-4359-AD5D-FDC94BE47D2E}">
      <dgm:prSet/>
      <dgm:spPr/>
    </dgm:pt>
    <dgm:pt modelId="{20928BDE-7D4E-4A15-B5EA-F4396CE9DCD7}" type="pres">
      <dgm:prSet presAssocID="{167C72BB-35C4-4A2F-B148-64E7A50CDF49}" presName="Name0" presStyleCnt="0">
        <dgm:presLayoutVars>
          <dgm:dir/>
          <dgm:animLvl val="lvl"/>
          <dgm:resizeHandles/>
        </dgm:presLayoutVars>
      </dgm:prSet>
      <dgm:spPr/>
    </dgm:pt>
    <dgm:pt modelId="{89FE6210-BAD7-41C0-B6C5-E05608863D54}" type="pres">
      <dgm:prSet presAssocID="{0BCD3315-934F-4BD5-A901-CE1EB8BD2C82}" presName="linNode" presStyleCnt="0"/>
      <dgm:spPr/>
    </dgm:pt>
    <dgm:pt modelId="{879D150B-5040-4DEC-AA25-47269D84C589}" type="pres">
      <dgm:prSet presAssocID="{0BCD3315-934F-4BD5-A901-CE1EB8BD2C82}" presName="parentShp" presStyleLbl="node1" presStyleIdx="0" presStyleCnt="5">
        <dgm:presLayoutVars>
          <dgm:bulletEnabled val="1"/>
        </dgm:presLayoutVars>
      </dgm:prSet>
      <dgm:spPr>
        <a:solidFill>
          <a:srgbClr val="ED7D31"/>
        </a:solidFill>
      </dgm:spPr>
    </dgm:pt>
    <dgm:pt modelId="{C342FEAB-5267-4D78-B727-D4F6C6EF9081}" type="pres">
      <dgm:prSet presAssocID="{0BCD3315-934F-4BD5-A901-CE1EB8BD2C82}" presName="childShp" presStyleLbl="bgAccFollowNode1" presStyleIdx="0" presStyleCnt="5">
        <dgm:presLayoutVars>
          <dgm:bulletEnabled val="1"/>
        </dgm:presLayoutVars>
      </dgm:prSet>
      <dgm:spPr/>
    </dgm:pt>
    <dgm:pt modelId="{7FB1D590-2FE7-43B7-858C-90C88767DB14}" type="pres">
      <dgm:prSet presAssocID="{69336A3D-C924-4319-8189-0BF5F5A6F33E}" presName="spacing" presStyleCnt="0"/>
      <dgm:spPr/>
    </dgm:pt>
    <dgm:pt modelId="{52BEB109-9470-4A20-A2BB-BFE8DCEB5D3C}" type="pres">
      <dgm:prSet presAssocID="{A9A9BD54-190E-4686-85A4-A5D526C74F79}" presName="linNode" presStyleCnt="0"/>
      <dgm:spPr/>
    </dgm:pt>
    <dgm:pt modelId="{D4FC7E2E-D526-4A67-944E-72A8C6839A9C}" type="pres">
      <dgm:prSet presAssocID="{A9A9BD54-190E-4686-85A4-A5D526C74F79}" presName="parentShp" presStyleLbl="node1" presStyleIdx="1" presStyleCnt="5">
        <dgm:presLayoutVars>
          <dgm:bulletEnabled val="1"/>
        </dgm:presLayoutVars>
      </dgm:prSet>
      <dgm:spPr>
        <a:solidFill>
          <a:srgbClr val="590678"/>
        </a:solidFill>
      </dgm:spPr>
    </dgm:pt>
    <dgm:pt modelId="{04F22612-3B76-48F2-8F75-35419FE94034}" type="pres">
      <dgm:prSet presAssocID="{A9A9BD54-190E-4686-85A4-A5D526C74F79}" presName="childShp" presStyleLbl="bgAccFollowNode1" presStyleIdx="1" presStyleCnt="5">
        <dgm:presLayoutVars>
          <dgm:bulletEnabled val="1"/>
        </dgm:presLayoutVars>
      </dgm:prSet>
      <dgm:spPr/>
    </dgm:pt>
    <dgm:pt modelId="{0C5048BD-6EBF-49E6-B33F-A890138EBAAD}" type="pres">
      <dgm:prSet presAssocID="{01AEB622-767C-4419-AE0D-4B07ED23D430}" presName="spacing" presStyleCnt="0"/>
      <dgm:spPr/>
    </dgm:pt>
    <dgm:pt modelId="{4B67F82C-3E5E-4097-A5C1-9CF76695FFF2}" type="pres">
      <dgm:prSet presAssocID="{4FCB7CC3-21FA-4C01-A1C8-5A2CFB58FB8B}" presName="linNode" presStyleCnt="0"/>
      <dgm:spPr/>
    </dgm:pt>
    <dgm:pt modelId="{8D728EEC-ADF2-4436-A199-AFA4DA65FBE8}" type="pres">
      <dgm:prSet presAssocID="{4FCB7CC3-21FA-4C01-A1C8-5A2CFB58FB8B}" presName="parentShp" presStyleLbl="node1" presStyleIdx="2" presStyleCnt="5">
        <dgm:presLayoutVars>
          <dgm:bulletEnabled val="1"/>
        </dgm:presLayoutVars>
      </dgm:prSet>
      <dgm:spPr>
        <a:solidFill>
          <a:srgbClr val="ED7D31"/>
        </a:solidFill>
      </dgm:spPr>
    </dgm:pt>
    <dgm:pt modelId="{E7B0614C-1B78-4ABA-B31E-2AA4F7042329}" type="pres">
      <dgm:prSet presAssocID="{4FCB7CC3-21FA-4C01-A1C8-5A2CFB58FB8B}" presName="childShp" presStyleLbl="bgAccFollowNode1" presStyleIdx="2" presStyleCnt="5">
        <dgm:presLayoutVars>
          <dgm:bulletEnabled val="1"/>
        </dgm:presLayoutVars>
      </dgm:prSet>
      <dgm:spPr/>
    </dgm:pt>
    <dgm:pt modelId="{84A14CAD-C6B3-4476-A458-C9EBCBF532A8}" type="pres">
      <dgm:prSet presAssocID="{998CA066-8DB4-4524-9BC6-771176E58D1E}" presName="spacing" presStyleCnt="0"/>
      <dgm:spPr/>
    </dgm:pt>
    <dgm:pt modelId="{DCBC2EC8-1FAC-4629-8088-B30B1A22B14A}" type="pres">
      <dgm:prSet presAssocID="{4961128B-C346-4A4E-AD23-12F604424B6E}" presName="linNode" presStyleCnt="0"/>
      <dgm:spPr/>
    </dgm:pt>
    <dgm:pt modelId="{44CD5AEA-F48D-4CB0-8FCB-84976D2CCE4F}" type="pres">
      <dgm:prSet presAssocID="{4961128B-C346-4A4E-AD23-12F604424B6E}" presName="parentShp" presStyleLbl="node1" presStyleIdx="3" presStyleCnt="5">
        <dgm:presLayoutVars>
          <dgm:bulletEnabled val="1"/>
        </dgm:presLayoutVars>
      </dgm:prSet>
      <dgm:spPr>
        <a:solidFill>
          <a:srgbClr val="590678"/>
        </a:solidFill>
      </dgm:spPr>
    </dgm:pt>
    <dgm:pt modelId="{262A2518-A46F-4415-B52D-AAF3DA87C788}" type="pres">
      <dgm:prSet presAssocID="{4961128B-C346-4A4E-AD23-12F604424B6E}" presName="childShp" presStyleLbl="bgAccFollowNode1" presStyleIdx="3" presStyleCnt="5">
        <dgm:presLayoutVars>
          <dgm:bulletEnabled val="1"/>
        </dgm:presLayoutVars>
      </dgm:prSet>
      <dgm:spPr/>
    </dgm:pt>
    <dgm:pt modelId="{B459E971-9FFC-4AD1-82C7-DBA85E9BE604}" type="pres">
      <dgm:prSet presAssocID="{9D725EE4-B848-468F-B861-D0AA24C55EA9}" presName="spacing" presStyleCnt="0"/>
      <dgm:spPr/>
    </dgm:pt>
    <dgm:pt modelId="{85D6FEE4-39B0-423F-8B74-1F1394A3D80C}" type="pres">
      <dgm:prSet presAssocID="{B09C8E40-5E35-438D-88CE-05C3FF04836D}" presName="linNode" presStyleCnt="0"/>
      <dgm:spPr/>
    </dgm:pt>
    <dgm:pt modelId="{2967079C-BAEB-460D-9867-37BC51B227AC}" type="pres">
      <dgm:prSet presAssocID="{B09C8E40-5E35-438D-88CE-05C3FF04836D}" presName="parentShp" presStyleLbl="node1" presStyleIdx="4" presStyleCnt="5">
        <dgm:presLayoutVars>
          <dgm:bulletEnabled val="1"/>
        </dgm:presLayoutVars>
      </dgm:prSet>
      <dgm:spPr>
        <a:solidFill>
          <a:srgbClr val="ED7D31"/>
        </a:solidFill>
      </dgm:spPr>
    </dgm:pt>
    <dgm:pt modelId="{92CDE9FB-12C6-4A79-B850-07FE784FE545}" type="pres">
      <dgm:prSet presAssocID="{B09C8E40-5E35-438D-88CE-05C3FF04836D}" presName="childShp" presStyleLbl="bgAccFollowNode1" presStyleIdx="4" presStyleCnt="5">
        <dgm:presLayoutVars>
          <dgm:bulletEnabled val="1"/>
        </dgm:presLayoutVars>
      </dgm:prSet>
      <dgm:spPr/>
    </dgm:pt>
  </dgm:ptLst>
  <dgm:cxnLst>
    <dgm:cxn modelId="{21B1C807-8749-4B86-AB9A-8212C6AC8D5C}" type="presOf" srcId="{4961128B-C346-4A4E-AD23-12F604424B6E}" destId="{44CD5AEA-F48D-4CB0-8FCB-84976D2CCE4F}" srcOrd="0" destOrd="0" presId="urn:microsoft.com/office/officeart/2005/8/layout/vList6"/>
    <dgm:cxn modelId="{1FEE3C0B-7D93-45CA-93CC-9FE61D000014}" type="presOf" srcId="{9119D951-792A-45D5-A1B2-04718E121C2C}" destId="{04F22612-3B76-48F2-8F75-35419FE94034}" srcOrd="0" destOrd="0" presId="urn:microsoft.com/office/officeart/2005/8/layout/vList6"/>
    <dgm:cxn modelId="{E92B511B-B6DD-41A7-AF2C-26E9E54912FD}" type="presOf" srcId="{0C2C759D-824B-4C88-B100-4E55473D2863}" destId="{262A2518-A46F-4415-B52D-AAF3DA87C788}" srcOrd="0" destOrd="0" presId="urn:microsoft.com/office/officeart/2005/8/layout/vList6"/>
    <dgm:cxn modelId="{3F71C21B-F35A-465E-9EB0-185F1D73A72C}" srcId="{167C72BB-35C4-4A2F-B148-64E7A50CDF49}" destId="{4961128B-C346-4A4E-AD23-12F604424B6E}" srcOrd="3" destOrd="0" parTransId="{7EFC9D94-709C-4ACA-B10F-7047E800E504}" sibTransId="{9D725EE4-B848-468F-B861-D0AA24C55EA9}"/>
    <dgm:cxn modelId="{05354126-6351-410E-A675-288DD7787BC9}" srcId="{167C72BB-35C4-4A2F-B148-64E7A50CDF49}" destId="{4FCB7CC3-21FA-4C01-A1C8-5A2CFB58FB8B}" srcOrd="2" destOrd="0" parTransId="{09601798-BB7A-4B9B-96D7-288939698906}" sibTransId="{998CA066-8DB4-4524-9BC6-771176E58D1E}"/>
    <dgm:cxn modelId="{31C4E233-E687-4A88-B67C-064A90A47B77}" type="presOf" srcId="{B09C8E40-5E35-438D-88CE-05C3FF04836D}" destId="{2967079C-BAEB-460D-9867-37BC51B227AC}" srcOrd="0" destOrd="0" presId="urn:microsoft.com/office/officeart/2005/8/layout/vList6"/>
    <dgm:cxn modelId="{BF45FB43-1FD3-45E9-A916-A57037A8FF79}" type="presOf" srcId="{94D27652-5AC2-463B-996E-562DEDA473D2}" destId="{E7B0614C-1B78-4ABA-B31E-2AA4F7042329}" srcOrd="0" destOrd="0" presId="urn:microsoft.com/office/officeart/2005/8/layout/vList6"/>
    <dgm:cxn modelId="{3F07D144-7EB1-47CB-AC65-6B4008C65722}" srcId="{167C72BB-35C4-4A2F-B148-64E7A50CDF49}" destId="{B09C8E40-5E35-438D-88CE-05C3FF04836D}" srcOrd="4" destOrd="0" parTransId="{E7783264-4737-4122-B678-6D5298DF9ED4}" sibTransId="{34130609-AC94-4D6C-909D-C02A48378009}"/>
    <dgm:cxn modelId="{70C8B754-2178-47B2-81EF-EAC8BBC24749}" srcId="{167C72BB-35C4-4A2F-B148-64E7A50CDF49}" destId="{0BCD3315-934F-4BD5-A901-CE1EB8BD2C82}" srcOrd="0" destOrd="0" parTransId="{B1797C9D-1D80-4254-AA3B-F831F32DFD3C}" sibTransId="{69336A3D-C924-4319-8189-0BF5F5A6F33E}"/>
    <dgm:cxn modelId="{1D0D4263-CD27-4647-B1AD-AB5A7651A5A7}" srcId="{167C72BB-35C4-4A2F-B148-64E7A50CDF49}" destId="{A9A9BD54-190E-4686-85A4-A5D526C74F79}" srcOrd="1" destOrd="0" parTransId="{CA550597-94F9-4A29-9EED-A9C63ED4B5C8}" sibTransId="{01AEB622-767C-4419-AE0D-4B07ED23D430}"/>
    <dgm:cxn modelId="{E5B7CF69-CFF1-482F-8D3A-E0168EE4E91D}" type="presOf" srcId="{136D233D-A6C5-4272-9228-8F3B92A5A020}" destId="{92CDE9FB-12C6-4A79-B850-07FE784FE545}" srcOrd="0" destOrd="0" presId="urn:microsoft.com/office/officeart/2005/8/layout/vList6"/>
    <dgm:cxn modelId="{EDF9946B-143F-4359-AD5D-FDC94BE47D2E}" srcId="{0BCD3315-934F-4BD5-A901-CE1EB8BD2C82}" destId="{469F999B-8BBB-459E-89ED-6FA51F09CE95}" srcOrd="0" destOrd="0" parTransId="{D88B4A98-8DCB-4799-BB2D-07A8C5E0CB69}" sibTransId="{3BC7F293-74EE-4B51-95D9-4488B54550FD}"/>
    <dgm:cxn modelId="{25859679-C907-4737-915D-FA118F107B40}" type="presOf" srcId="{A9A9BD54-190E-4686-85A4-A5D526C74F79}" destId="{D4FC7E2E-D526-4A67-944E-72A8C6839A9C}" srcOrd="0" destOrd="0" presId="urn:microsoft.com/office/officeart/2005/8/layout/vList6"/>
    <dgm:cxn modelId="{3EB91C8C-0656-43C7-B2FD-16CA90579678}" type="presOf" srcId="{4FCB7CC3-21FA-4C01-A1C8-5A2CFB58FB8B}" destId="{8D728EEC-ADF2-4436-A199-AFA4DA65FBE8}" srcOrd="0" destOrd="0" presId="urn:microsoft.com/office/officeart/2005/8/layout/vList6"/>
    <dgm:cxn modelId="{32780BA1-225A-49DF-A8EA-301A8406064D}" srcId="{4961128B-C346-4A4E-AD23-12F604424B6E}" destId="{0C2C759D-824B-4C88-B100-4E55473D2863}" srcOrd="0" destOrd="0" parTransId="{90E3079F-2562-437B-A41C-C7A18AAA6C6D}" sibTransId="{614F24F0-2A9C-46B1-9E3F-69ACB8B547C9}"/>
    <dgm:cxn modelId="{5EB139A3-85D9-48B9-B6EA-7147E047F8BF}" type="presOf" srcId="{0BCD3315-934F-4BD5-A901-CE1EB8BD2C82}" destId="{879D150B-5040-4DEC-AA25-47269D84C589}" srcOrd="0" destOrd="0" presId="urn:microsoft.com/office/officeart/2005/8/layout/vList6"/>
    <dgm:cxn modelId="{FA7BB1BB-056D-4AAA-8219-403D2E24DEA1}" type="presOf" srcId="{469F999B-8BBB-459E-89ED-6FA51F09CE95}" destId="{C342FEAB-5267-4D78-B727-D4F6C6EF9081}" srcOrd="0" destOrd="0" presId="urn:microsoft.com/office/officeart/2005/8/layout/vList6"/>
    <dgm:cxn modelId="{A68C37CF-941F-4523-B6E2-F7D382E5207F}" srcId="{A9A9BD54-190E-4686-85A4-A5D526C74F79}" destId="{9119D951-792A-45D5-A1B2-04718E121C2C}" srcOrd="0" destOrd="0" parTransId="{11CD301F-AED2-484D-B783-DED518755007}" sibTransId="{A281250C-6904-4E47-B925-F18243154063}"/>
    <dgm:cxn modelId="{0C5248D1-B60B-40E4-9EFF-6126583D904D}" srcId="{4FCB7CC3-21FA-4C01-A1C8-5A2CFB58FB8B}" destId="{94D27652-5AC2-463B-996E-562DEDA473D2}" srcOrd="0" destOrd="0" parTransId="{37D10983-A3F2-40EF-B9D3-BF4BF61D8358}" sibTransId="{47E272F7-7FB3-41A5-85EE-7D829CA34C18}"/>
    <dgm:cxn modelId="{A7366FD7-1063-4A2A-A7B1-B214BF77049E}" type="presOf" srcId="{167C72BB-35C4-4A2F-B148-64E7A50CDF49}" destId="{20928BDE-7D4E-4A15-B5EA-F4396CE9DCD7}" srcOrd="0" destOrd="0" presId="urn:microsoft.com/office/officeart/2005/8/layout/vList6"/>
    <dgm:cxn modelId="{231C4EEE-B5C2-45B3-B374-C94FE9CA838D}" srcId="{B09C8E40-5E35-438D-88CE-05C3FF04836D}" destId="{136D233D-A6C5-4272-9228-8F3B92A5A020}" srcOrd="0" destOrd="0" parTransId="{FB5ED259-4281-4C03-BCB3-7FF5277FE98F}" sibTransId="{1EF1AAC8-7CBD-4229-A11D-F15063A1F1D1}"/>
    <dgm:cxn modelId="{00DEE8E2-F987-4A88-87DE-8F1D208645A3}" type="presParOf" srcId="{20928BDE-7D4E-4A15-B5EA-F4396CE9DCD7}" destId="{89FE6210-BAD7-41C0-B6C5-E05608863D54}" srcOrd="0" destOrd="0" presId="urn:microsoft.com/office/officeart/2005/8/layout/vList6"/>
    <dgm:cxn modelId="{B18717DD-2130-4A96-9DD1-08A7F0D5380A}" type="presParOf" srcId="{89FE6210-BAD7-41C0-B6C5-E05608863D54}" destId="{879D150B-5040-4DEC-AA25-47269D84C589}" srcOrd="0" destOrd="0" presId="urn:microsoft.com/office/officeart/2005/8/layout/vList6"/>
    <dgm:cxn modelId="{8CF2100C-CCCC-4126-B876-D0683A1CADFD}" type="presParOf" srcId="{89FE6210-BAD7-41C0-B6C5-E05608863D54}" destId="{C342FEAB-5267-4D78-B727-D4F6C6EF9081}" srcOrd="1" destOrd="0" presId="urn:microsoft.com/office/officeart/2005/8/layout/vList6"/>
    <dgm:cxn modelId="{6CE26591-B6F7-4500-A516-FE3DD90C5FCE}" type="presParOf" srcId="{20928BDE-7D4E-4A15-B5EA-F4396CE9DCD7}" destId="{7FB1D590-2FE7-43B7-858C-90C88767DB14}" srcOrd="1" destOrd="0" presId="urn:microsoft.com/office/officeart/2005/8/layout/vList6"/>
    <dgm:cxn modelId="{D820C8FE-43DD-429F-852C-771F676C1469}" type="presParOf" srcId="{20928BDE-7D4E-4A15-B5EA-F4396CE9DCD7}" destId="{52BEB109-9470-4A20-A2BB-BFE8DCEB5D3C}" srcOrd="2" destOrd="0" presId="urn:microsoft.com/office/officeart/2005/8/layout/vList6"/>
    <dgm:cxn modelId="{07284DED-D1B8-4256-8F07-B1B56F7A5287}" type="presParOf" srcId="{52BEB109-9470-4A20-A2BB-BFE8DCEB5D3C}" destId="{D4FC7E2E-D526-4A67-944E-72A8C6839A9C}" srcOrd="0" destOrd="0" presId="urn:microsoft.com/office/officeart/2005/8/layout/vList6"/>
    <dgm:cxn modelId="{936E83BF-4E94-41C4-834E-BD70A6575D5C}" type="presParOf" srcId="{52BEB109-9470-4A20-A2BB-BFE8DCEB5D3C}" destId="{04F22612-3B76-48F2-8F75-35419FE94034}" srcOrd="1" destOrd="0" presId="urn:microsoft.com/office/officeart/2005/8/layout/vList6"/>
    <dgm:cxn modelId="{79CA51F9-E6A0-443B-8DF4-4D8646B59E95}" type="presParOf" srcId="{20928BDE-7D4E-4A15-B5EA-F4396CE9DCD7}" destId="{0C5048BD-6EBF-49E6-B33F-A890138EBAAD}" srcOrd="3" destOrd="0" presId="urn:microsoft.com/office/officeart/2005/8/layout/vList6"/>
    <dgm:cxn modelId="{8B2F70C2-79F4-4BC6-8429-9F9F619DB236}" type="presParOf" srcId="{20928BDE-7D4E-4A15-B5EA-F4396CE9DCD7}" destId="{4B67F82C-3E5E-4097-A5C1-9CF76695FFF2}" srcOrd="4" destOrd="0" presId="urn:microsoft.com/office/officeart/2005/8/layout/vList6"/>
    <dgm:cxn modelId="{74FA1290-B41E-439C-9794-429A5A8466DE}" type="presParOf" srcId="{4B67F82C-3E5E-4097-A5C1-9CF76695FFF2}" destId="{8D728EEC-ADF2-4436-A199-AFA4DA65FBE8}" srcOrd="0" destOrd="0" presId="urn:microsoft.com/office/officeart/2005/8/layout/vList6"/>
    <dgm:cxn modelId="{7E6EBA91-6D06-4BD2-9CDC-310E15B58FC2}" type="presParOf" srcId="{4B67F82C-3E5E-4097-A5C1-9CF76695FFF2}" destId="{E7B0614C-1B78-4ABA-B31E-2AA4F7042329}" srcOrd="1" destOrd="0" presId="urn:microsoft.com/office/officeart/2005/8/layout/vList6"/>
    <dgm:cxn modelId="{4DD156B3-95D3-4830-93B0-F0BF3EFB9530}" type="presParOf" srcId="{20928BDE-7D4E-4A15-B5EA-F4396CE9DCD7}" destId="{84A14CAD-C6B3-4476-A458-C9EBCBF532A8}" srcOrd="5" destOrd="0" presId="urn:microsoft.com/office/officeart/2005/8/layout/vList6"/>
    <dgm:cxn modelId="{3D076EE0-4C56-4392-8DE0-2196409512B6}" type="presParOf" srcId="{20928BDE-7D4E-4A15-B5EA-F4396CE9DCD7}" destId="{DCBC2EC8-1FAC-4629-8088-B30B1A22B14A}" srcOrd="6" destOrd="0" presId="urn:microsoft.com/office/officeart/2005/8/layout/vList6"/>
    <dgm:cxn modelId="{D15C4D4F-FFA3-4996-B5A7-07A44E10B18C}" type="presParOf" srcId="{DCBC2EC8-1FAC-4629-8088-B30B1A22B14A}" destId="{44CD5AEA-F48D-4CB0-8FCB-84976D2CCE4F}" srcOrd="0" destOrd="0" presId="urn:microsoft.com/office/officeart/2005/8/layout/vList6"/>
    <dgm:cxn modelId="{B9D08314-F5F7-481D-B2B7-0508D41D412E}" type="presParOf" srcId="{DCBC2EC8-1FAC-4629-8088-B30B1A22B14A}" destId="{262A2518-A46F-4415-B52D-AAF3DA87C788}" srcOrd="1" destOrd="0" presId="urn:microsoft.com/office/officeart/2005/8/layout/vList6"/>
    <dgm:cxn modelId="{C22888A3-7849-4E65-B4CD-2CBCB86864A8}" type="presParOf" srcId="{20928BDE-7D4E-4A15-B5EA-F4396CE9DCD7}" destId="{B459E971-9FFC-4AD1-82C7-DBA85E9BE604}" srcOrd="7" destOrd="0" presId="urn:microsoft.com/office/officeart/2005/8/layout/vList6"/>
    <dgm:cxn modelId="{DB875E63-EB59-4B89-8CB6-3235BDF170CE}" type="presParOf" srcId="{20928BDE-7D4E-4A15-B5EA-F4396CE9DCD7}" destId="{85D6FEE4-39B0-423F-8B74-1F1394A3D80C}" srcOrd="8" destOrd="0" presId="urn:microsoft.com/office/officeart/2005/8/layout/vList6"/>
    <dgm:cxn modelId="{08EDD454-9A16-45C7-A492-05E2CA83E528}" type="presParOf" srcId="{85D6FEE4-39B0-423F-8B74-1F1394A3D80C}" destId="{2967079C-BAEB-460D-9867-37BC51B227AC}" srcOrd="0" destOrd="0" presId="urn:microsoft.com/office/officeart/2005/8/layout/vList6"/>
    <dgm:cxn modelId="{0BD2BC2A-499C-485C-8A49-138771A5A3C1}" type="presParOf" srcId="{85D6FEE4-39B0-423F-8B74-1F1394A3D80C}" destId="{92CDE9FB-12C6-4A79-B850-07FE784FE545}"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7C72BB-35C4-4A2F-B148-64E7A50CDF4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0BCD3315-934F-4BD5-A901-CE1EB8BD2C82}">
      <dgm:prSet phldrT="[Text]" phldr="0"/>
      <dgm:spPr/>
      <dgm:t>
        <a:bodyPr/>
        <a:lstStyle/>
        <a:p>
          <a:pPr rtl="0"/>
          <a:r>
            <a:rPr lang="en-US">
              <a:latin typeface="Calibri Light" panose="020F0302020204030204"/>
            </a:rPr>
            <a:t>Overcrowding</a:t>
          </a:r>
          <a:endParaRPr lang="en-US"/>
        </a:p>
      </dgm:t>
    </dgm:pt>
    <dgm:pt modelId="{B1797C9D-1D80-4254-AA3B-F831F32DFD3C}" type="parTrans" cxnId="{70C8B754-2178-47B2-81EF-EAC8BBC24749}">
      <dgm:prSet/>
      <dgm:spPr/>
      <dgm:t>
        <a:bodyPr/>
        <a:lstStyle/>
        <a:p>
          <a:endParaRPr lang="en-US"/>
        </a:p>
      </dgm:t>
    </dgm:pt>
    <dgm:pt modelId="{69336A3D-C924-4319-8189-0BF5F5A6F33E}" type="sibTrans" cxnId="{70C8B754-2178-47B2-81EF-EAC8BBC24749}">
      <dgm:prSet/>
      <dgm:spPr/>
      <dgm:t>
        <a:bodyPr/>
        <a:lstStyle/>
        <a:p>
          <a:endParaRPr lang="en-US"/>
        </a:p>
      </dgm:t>
    </dgm:pt>
    <dgm:pt modelId="{A9A9BD54-190E-4686-85A4-A5D526C74F79}">
      <dgm:prSet phldrT="[Text]" phldr="0"/>
      <dgm:spPr/>
      <dgm:t>
        <a:bodyPr/>
        <a:lstStyle/>
        <a:p>
          <a:pPr rtl="0"/>
          <a:r>
            <a:rPr lang="en-US">
              <a:latin typeface="Calibri Light" panose="020F0302020204030204"/>
            </a:rPr>
            <a:t>Break in relationships</a:t>
          </a:r>
          <a:endParaRPr lang="en-US"/>
        </a:p>
      </dgm:t>
    </dgm:pt>
    <dgm:pt modelId="{CA550597-94F9-4A29-9EED-A9C63ED4B5C8}" type="parTrans" cxnId="{1D0D4263-CD27-4647-B1AD-AB5A7651A5A7}">
      <dgm:prSet/>
      <dgm:spPr/>
      <dgm:t>
        <a:bodyPr/>
        <a:lstStyle/>
        <a:p>
          <a:endParaRPr lang="en-US"/>
        </a:p>
      </dgm:t>
    </dgm:pt>
    <dgm:pt modelId="{01AEB622-767C-4419-AE0D-4B07ED23D430}" type="sibTrans" cxnId="{1D0D4263-CD27-4647-B1AD-AB5A7651A5A7}">
      <dgm:prSet/>
      <dgm:spPr/>
      <dgm:t>
        <a:bodyPr/>
        <a:lstStyle/>
        <a:p>
          <a:endParaRPr lang="en-US"/>
        </a:p>
      </dgm:t>
    </dgm:pt>
    <dgm:pt modelId="{9119D951-792A-45D5-A1B2-04718E121C2C}">
      <dgm:prSet phldrT="[Text]" phldr="0"/>
      <dgm:spPr/>
      <dgm:t>
        <a:bodyPr/>
        <a:lstStyle/>
        <a:p>
          <a:pPr rtl="0"/>
          <a:r>
            <a:rPr lang="en-GB">
              <a:solidFill>
                <a:schemeClr val="tx1"/>
              </a:solidFill>
              <a:latin typeface="Calibri"/>
              <a:cs typeface="Calibri"/>
            </a:rPr>
            <a:t>“</a:t>
          </a:r>
          <a:r>
            <a:rPr lang="en-IN">
              <a:solidFill>
                <a:schemeClr val="tx1"/>
              </a:solidFill>
              <a:latin typeface="Calibri"/>
              <a:cs typeface="Calibri"/>
            </a:rPr>
            <a:t>My son cried when he walked through my grandad’s door because he hadn’t seen my grandad in six months, you know, he didn’t recognize him.”</a:t>
          </a:r>
          <a:endParaRPr lang="en-GB">
            <a:solidFill>
              <a:schemeClr val="tx1"/>
            </a:solidFill>
            <a:latin typeface="Calibri"/>
            <a:cs typeface="Calibri"/>
          </a:endParaRPr>
        </a:p>
      </dgm:t>
    </dgm:pt>
    <dgm:pt modelId="{11CD301F-AED2-484D-B783-DED518755007}" type="parTrans" cxnId="{A68C37CF-941F-4523-B6E2-F7D382E5207F}">
      <dgm:prSet/>
      <dgm:spPr/>
      <dgm:t>
        <a:bodyPr/>
        <a:lstStyle/>
        <a:p>
          <a:endParaRPr lang="en-US"/>
        </a:p>
      </dgm:t>
    </dgm:pt>
    <dgm:pt modelId="{A281250C-6904-4E47-B925-F18243154063}" type="sibTrans" cxnId="{A68C37CF-941F-4523-B6E2-F7D382E5207F}">
      <dgm:prSet/>
      <dgm:spPr/>
      <dgm:t>
        <a:bodyPr/>
        <a:lstStyle/>
        <a:p>
          <a:endParaRPr lang="en-US"/>
        </a:p>
      </dgm:t>
    </dgm:pt>
    <dgm:pt modelId="{4FCB7CC3-21FA-4C01-A1C8-5A2CFB58FB8B}">
      <dgm:prSet phldrT="[Text]" phldr="0"/>
      <dgm:spPr/>
      <dgm:t>
        <a:bodyPr/>
        <a:lstStyle/>
        <a:p>
          <a:pPr rtl="0"/>
          <a:r>
            <a:rPr lang="en-US">
              <a:latin typeface="Calibri Light" panose="020F0302020204030204"/>
            </a:rPr>
            <a:t>Stress</a:t>
          </a:r>
          <a:endParaRPr lang="en-US"/>
        </a:p>
      </dgm:t>
    </dgm:pt>
    <dgm:pt modelId="{09601798-BB7A-4B9B-96D7-288939698906}" type="parTrans" cxnId="{05354126-6351-410E-A675-288DD7787BC9}">
      <dgm:prSet/>
      <dgm:spPr/>
      <dgm:t>
        <a:bodyPr/>
        <a:lstStyle/>
        <a:p>
          <a:endParaRPr lang="en-US"/>
        </a:p>
      </dgm:t>
    </dgm:pt>
    <dgm:pt modelId="{998CA066-8DB4-4524-9BC6-771176E58D1E}" type="sibTrans" cxnId="{05354126-6351-410E-A675-288DD7787BC9}">
      <dgm:prSet/>
      <dgm:spPr/>
      <dgm:t>
        <a:bodyPr/>
        <a:lstStyle/>
        <a:p>
          <a:endParaRPr lang="en-US"/>
        </a:p>
      </dgm:t>
    </dgm:pt>
    <dgm:pt modelId="{94D27652-5AC2-463B-996E-562DEDA473D2}">
      <dgm:prSet phldrT="[Text]" phldr="0"/>
      <dgm:spPr/>
      <dgm:t>
        <a:bodyPr/>
        <a:lstStyle/>
        <a:p>
          <a:pPr rtl="0"/>
          <a:r>
            <a:rPr lang="en-GB">
              <a:solidFill>
                <a:schemeClr val="tx1"/>
              </a:solidFill>
              <a:latin typeface="Calibri"/>
              <a:cs typeface="Calibri"/>
            </a:rPr>
            <a:t>"I found that all three of them actually started developing mood swings, withdrawn, temper tantrums, which wouldn't have happened before."</a:t>
          </a:r>
          <a:endParaRPr lang="en-US"/>
        </a:p>
      </dgm:t>
    </dgm:pt>
    <dgm:pt modelId="{37D10983-A3F2-40EF-B9D3-BF4BF61D8358}" type="parTrans" cxnId="{0C5248D1-B60B-40E4-9EFF-6126583D904D}">
      <dgm:prSet/>
      <dgm:spPr/>
      <dgm:t>
        <a:bodyPr/>
        <a:lstStyle/>
        <a:p>
          <a:endParaRPr lang="en-US"/>
        </a:p>
      </dgm:t>
    </dgm:pt>
    <dgm:pt modelId="{47E272F7-7FB3-41A5-85EE-7D829CA34C18}" type="sibTrans" cxnId="{0C5248D1-B60B-40E4-9EFF-6126583D904D}">
      <dgm:prSet/>
      <dgm:spPr/>
      <dgm:t>
        <a:bodyPr/>
        <a:lstStyle/>
        <a:p>
          <a:endParaRPr lang="en-US"/>
        </a:p>
      </dgm:t>
    </dgm:pt>
    <dgm:pt modelId="{B09C8E40-5E35-438D-88CE-05C3FF04836D}">
      <dgm:prSet phldr="0"/>
      <dgm:spPr/>
      <dgm:t>
        <a:bodyPr/>
        <a:lstStyle/>
        <a:p>
          <a:pPr rtl="0"/>
          <a:r>
            <a:rPr lang="en-US">
              <a:latin typeface="Calibri Light" panose="020F0302020204030204"/>
            </a:rPr>
            <a:t>Noise and feeling unsafe</a:t>
          </a:r>
          <a:endParaRPr lang="en-US"/>
        </a:p>
      </dgm:t>
    </dgm:pt>
    <dgm:pt modelId="{E7783264-4737-4122-B678-6D5298DF9ED4}" type="parTrans" cxnId="{3F07D144-7EB1-47CB-AC65-6B4008C65722}">
      <dgm:prSet/>
      <dgm:spPr/>
    </dgm:pt>
    <dgm:pt modelId="{34130609-AC94-4D6C-909D-C02A48378009}" type="sibTrans" cxnId="{3F07D144-7EB1-47CB-AC65-6B4008C65722}">
      <dgm:prSet/>
      <dgm:spPr/>
    </dgm:pt>
    <dgm:pt modelId="{4961128B-C346-4A4E-AD23-12F604424B6E}">
      <dgm:prSet phldr="0"/>
      <dgm:spPr/>
      <dgm:t>
        <a:bodyPr/>
        <a:lstStyle/>
        <a:p>
          <a:pPr rtl="0"/>
          <a:r>
            <a:rPr lang="en-US">
              <a:latin typeface="Calibri Light" panose="020F0302020204030204"/>
            </a:rPr>
            <a:t>Not used to others</a:t>
          </a:r>
        </a:p>
      </dgm:t>
    </dgm:pt>
    <dgm:pt modelId="{7EFC9D94-709C-4ACA-B10F-7047E800E504}" type="parTrans" cxnId="{3F71C21B-F35A-465E-9EB0-185F1D73A72C}">
      <dgm:prSet/>
      <dgm:spPr/>
    </dgm:pt>
    <dgm:pt modelId="{9D725EE4-B848-468F-B861-D0AA24C55EA9}" type="sibTrans" cxnId="{3F71C21B-F35A-465E-9EB0-185F1D73A72C}">
      <dgm:prSet/>
      <dgm:spPr/>
    </dgm:pt>
    <dgm:pt modelId="{136D233D-A6C5-4272-9228-8F3B92A5A020}">
      <dgm:prSet phldr="0"/>
      <dgm:spPr/>
      <dgm:t>
        <a:bodyPr/>
        <a:lstStyle/>
        <a:p>
          <a:pPr rtl="0"/>
          <a:r>
            <a:rPr lang="en-GB">
              <a:solidFill>
                <a:schemeClr val="tx1"/>
              </a:solidFill>
              <a:latin typeface="Calibri"/>
              <a:cs typeface="Calibri"/>
            </a:rPr>
            <a:t>“</a:t>
          </a:r>
          <a:r>
            <a:rPr lang="en-IN">
              <a:solidFill>
                <a:schemeClr val="tx1"/>
              </a:solidFill>
              <a:latin typeface="Calibri"/>
              <a:cs typeface="Calibri"/>
            </a:rPr>
            <a:t>She kept being sick, because of stress and lack of sleep.” </a:t>
          </a:r>
        </a:p>
      </dgm:t>
    </dgm:pt>
    <dgm:pt modelId="{FB5ED259-4281-4C03-BCB3-7FF5277FE98F}" type="parTrans" cxnId="{231C4EEE-B5C2-45B3-B374-C94FE9CA838D}">
      <dgm:prSet/>
      <dgm:spPr/>
    </dgm:pt>
    <dgm:pt modelId="{1EF1AAC8-7CBD-4229-A11D-F15063A1F1D1}" type="sibTrans" cxnId="{231C4EEE-B5C2-45B3-B374-C94FE9CA838D}">
      <dgm:prSet/>
      <dgm:spPr/>
    </dgm:pt>
    <dgm:pt modelId="{469F999B-8BBB-459E-89ED-6FA51F09CE95}">
      <dgm:prSet phldr="0"/>
      <dgm:spPr/>
      <dgm:t>
        <a:bodyPr/>
        <a:lstStyle/>
        <a:p>
          <a:pPr rtl="0"/>
          <a:r>
            <a:rPr lang="en-GB">
              <a:solidFill>
                <a:schemeClr val="tx1"/>
              </a:solidFill>
              <a:latin typeface="Calibri"/>
              <a:cs typeface="Calibri"/>
            </a:rPr>
            <a:t>"My kids have to sleep on the floor because of me  [...] Because I'm pregnant I sleep on the bed. My partner has to sleep with them on the floor." </a:t>
          </a:r>
        </a:p>
      </dgm:t>
    </dgm:pt>
    <dgm:pt modelId="{D88B4A98-8DCB-4799-BB2D-07A8C5E0CB69}" type="parTrans" cxnId="{EDF9946B-143F-4359-AD5D-FDC94BE47D2E}">
      <dgm:prSet/>
      <dgm:spPr/>
    </dgm:pt>
    <dgm:pt modelId="{3BC7F293-74EE-4B51-95D9-4488B54550FD}" type="sibTrans" cxnId="{EDF9946B-143F-4359-AD5D-FDC94BE47D2E}">
      <dgm:prSet/>
      <dgm:spPr/>
    </dgm:pt>
    <dgm:pt modelId="{D6FC7F87-D91A-4D9B-8AE6-9A5633CCB087}">
      <dgm:prSet phldr="0"/>
      <dgm:spPr/>
      <dgm:t>
        <a:bodyPr/>
        <a:lstStyle/>
        <a:p>
          <a:pPr rtl="0"/>
          <a:r>
            <a:rPr lang="en-GB">
              <a:solidFill>
                <a:schemeClr val="tx1"/>
              </a:solidFill>
              <a:latin typeface="Calibri"/>
              <a:cs typeface="Calibri"/>
            </a:rPr>
            <a:t>“</a:t>
          </a:r>
          <a:r>
            <a:rPr lang="en-IN">
              <a:solidFill>
                <a:schemeClr val="tx1"/>
              </a:solidFill>
              <a:latin typeface="Calibri"/>
              <a:cs typeface="Calibri"/>
            </a:rPr>
            <a:t>Even if some child comes to her and is trying to play with her, she's not interested. She runs away and just goes and plays on her own. It's what she's used to.”</a:t>
          </a:r>
          <a:endParaRPr lang="en-US">
            <a:latin typeface="Calibri Light" panose="020F0302020204030204"/>
          </a:endParaRPr>
        </a:p>
      </dgm:t>
    </dgm:pt>
    <dgm:pt modelId="{F5984FB1-1372-48D0-88CC-24683F964829}" type="parTrans" cxnId="{611E93E9-4905-488F-9CCB-9CDCEA3E3F0F}">
      <dgm:prSet/>
      <dgm:spPr/>
    </dgm:pt>
    <dgm:pt modelId="{9E196003-7B75-4521-91A0-F8798BCA69C7}" type="sibTrans" cxnId="{611E93E9-4905-488F-9CCB-9CDCEA3E3F0F}">
      <dgm:prSet/>
      <dgm:spPr/>
    </dgm:pt>
    <dgm:pt modelId="{B073E860-FEB8-4C14-A42A-0CC9D3125BB8}">
      <dgm:prSet phldr="0"/>
      <dgm:spPr/>
      <dgm:t>
        <a:bodyPr/>
        <a:lstStyle/>
        <a:p>
          <a:pPr rtl="0"/>
          <a:r>
            <a:rPr lang="en-GB">
              <a:solidFill>
                <a:schemeClr val="tx1"/>
              </a:solidFill>
              <a:latin typeface="Calibri"/>
              <a:cs typeface="Calibri"/>
            </a:rPr>
            <a:t>"We have to stay in our room. Because she never plays like that, she thinks we are punishing </a:t>
          </a:r>
          <a:r>
            <a:rPr lang="en-GB">
              <a:latin typeface="Calibri"/>
              <a:cs typeface="Calibri"/>
            </a:rPr>
            <a:t>her."</a:t>
          </a:r>
          <a:endParaRPr lang="en-IN"/>
        </a:p>
      </dgm:t>
    </dgm:pt>
    <dgm:pt modelId="{8D3585DB-A379-483F-B571-EF166AC4C73A}" type="parTrans" cxnId="{2291F056-2B32-49F9-B6BD-D737636AFEEC}">
      <dgm:prSet/>
      <dgm:spPr/>
    </dgm:pt>
    <dgm:pt modelId="{821A39E4-29C1-425C-8777-86361E220CB8}" type="sibTrans" cxnId="{2291F056-2B32-49F9-B6BD-D737636AFEEC}">
      <dgm:prSet/>
      <dgm:spPr/>
    </dgm:pt>
    <dgm:pt modelId="{20928BDE-7D4E-4A15-B5EA-F4396CE9DCD7}" type="pres">
      <dgm:prSet presAssocID="{167C72BB-35C4-4A2F-B148-64E7A50CDF49}" presName="Name0" presStyleCnt="0">
        <dgm:presLayoutVars>
          <dgm:dir/>
          <dgm:animLvl val="lvl"/>
          <dgm:resizeHandles/>
        </dgm:presLayoutVars>
      </dgm:prSet>
      <dgm:spPr/>
    </dgm:pt>
    <dgm:pt modelId="{89FE6210-BAD7-41C0-B6C5-E05608863D54}" type="pres">
      <dgm:prSet presAssocID="{0BCD3315-934F-4BD5-A901-CE1EB8BD2C82}" presName="linNode" presStyleCnt="0"/>
      <dgm:spPr/>
    </dgm:pt>
    <dgm:pt modelId="{879D150B-5040-4DEC-AA25-47269D84C589}" type="pres">
      <dgm:prSet presAssocID="{0BCD3315-934F-4BD5-A901-CE1EB8BD2C82}" presName="parentShp" presStyleLbl="node1" presStyleIdx="0" presStyleCnt="5">
        <dgm:presLayoutVars>
          <dgm:bulletEnabled val="1"/>
        </dgm:presLayoutVars>
      </dgm:prSet>
      <dgm:spPr>
        <a:solidFill>
          <a:srgbClr val="7030A0"/>
        </a:solidFill>
      </dgm:spPr>
    </dgm:pt>
    <dgm:pt modelId="{C342FEAB-5267-4D78-B727-D4F6C6EF9081}" type="pres">
      <dgm:prSet presAssocID="{0BCD3315-934F-4BD5-A901-CE1EB8BD2C82}" presName="childShp" presStyleLbl="bgAccFollowNode1" presStyleIdx="0" presStyleCnt="5">
        <dgm:presLayoutVars>
          <dgm:bulletEnabled val="1"/>
        </dgm:presLayoutVars>
      </dgm:prSet>
      <dgm:spPr/>
    </dgm:pt>
    <dgm:pt modelId="{7FB1D590-2FE7-43B7-858C-90C88767DB14}" type="pres">
      <dgm:prSet presAssocID="{69336A3D-C924-4319-8189-0BF5F5A6F33E}" presName="spacing" presStyleCnt="0"/>
      <dgm:spPr/>
    </dgm:pt>
    <dgm:pt modelId="{52BEB109-9470-4A20-A2BB-BFE8DCEB5D3C}" type="pres">
      <dgm:prSet presAssocID="{A9A9BD54-190E-4686-85A4-A5D526C74F79}" presName="linNode" presStyleCnt="0"/>
      <dgm:spPr/>
    </dgm:pt>
    <dgm:pt modelId="{D4FC7E2E-D526-4A67-944E-72A8C6839A9C}" type="pres">
      <dgm:prSet presAssocID="{A9A9BD54-190E-4686-85A4-A5D526C74F79}" presName="parentShp" presStyleLbl="node1" presStyleIdx="1" presStyleCnt="5">
        <dgm:presLayoutVars>
          <dgm:bulletEnabled val="1"/>
        </dgm:presLayoutVars>
      </dgm:prSet>
      <dgm:spPr>
        <a:solidFill>
          <a:srgbClr val="ED7D31"/>
        </a:solidFill>
      </dgm:spPr>
    </dgm:pt>
    <dgm:pt modelId="{04F22612-3B76-48F2-8F75-35419FE94034}" type="pres">
      <dgm:prSet presAssocID="{A9A9BD54-190E-4686-85A4-A5D526C74F79}" presName="childShp" presStyleLbl="bgAccFollowNode1" presStyleIdx="1" presStyleCnt="5">
        <dgm:presLayoutVars>
          <dgm:bulletEnabled val="1"/>
        </dgm:presLayoutVars>
      </dgm:prSet>
      <dgm:spPr/>
    </dgm:pt>
    <dgm:pt modelId="{0C5048BD-6EBF-49E6-B33F-A890138EBAAD}" type="pres">
      <dgm:prSet presAssocID="{01AEB622-767C-4419-AE0D-4B07ED23D430}" presName="spacing" presStyleCnt="0"/>
      <dgm:spPr/>
    </dgm:pt>
    <dgm:pt modelId="{4B67F82C-3E5E-4097-A5C1-9CF76695FFF2}" type="pres">
      <dgm:prSet presAssocID="{4FCB7CC3-21FA-4C01-A1C8-5A2CFB58FB8B}" presName="linNode" presStyleCnt="0"/>
      <dgm:spPr/>
    </dgm:pt>
    <dgm:pt modelId="{8D728EEC-ADF2-4436-A199-AFA4DA65FBE8}" type="pres">
      <dgm:prSet presAssocID="{4FCB7CC3-21FA-4C01-A1C8-5A2CFB58FB8B}" presName="parentShp" presStyleLbl="node1" presStyleIdx="2" presStyleCnt="5">
        <dgm:presLayoutVars>
          <dgm:bulletEnabled val="1"/>
        </dgm:presLayoutVars>
      </dgm:prSet>
      <dgm:spPr>
        <a:solidFill>
          <a:srgbClr val="7030A0"/>
        </a:solidFill>
      </dgm:spPr>
    </dgm:pt>
    <dgm:pt modelId="{E7B0614C-1B78-4ABA-B31E-2AA4F7042329}" type="pres">
      <dgm:prSet presAssocID="{4FCB7CC3-21FA-4C01-A1C8-5A2CFB58FB8B}" presName="childShp" presStyleLbl="bgAccFollowNode1" presStyleIdx="2" presStyleCnt="5">
        <dgm:presLayoutVars>
          <dgm:bulletEnabled val="1"/>
        </dgm:presLayoutVars>
      </dgm:prSet>
      <dgm:spPr/>
    </dgm:pt>
    <dgm:pt modelId="{84A14CAD-C6B3-4476-A458-C9EBCBF532A8}" type="pres">
      <dgm:prSet presAssocID="{998CA066-8DB4-4524-9BC6-771176E58D1E}" presName="spacing" presStyleCnt="0"/>
      <dgm:spPr/>
    </dgm:pt>
    <dgm:pt modelId="{DCBC2EC8-1FAC-4629-8088-B30B1A22B14A}" type="pres">
      <dgm:prSet presAssocID="{4961128B-C346-4A4E-AD23-12F604424B6E}" presName="linNode" presStyleCnt="0"/>
      <dgm:spPr/>
    </dgm:pt>
    <dgm:pt modelId="{44CD5AEA-F48D-4CB0-8FCB-84976D2CCE4F}" type="pres">
      <dgm:prSet presAssocID="{4961128B-C346-4A4E-AD23-12F604424B6E}" presName="parentShp" presStyleLbl="node1" presStyleIdx="3" presStyleCnt="5">
        <dgm:presLayoutVars>
          <dgm:bulletEnabled val="1"/>
        </dgm:presLayoutVars>
      </dgm:prSet>
      <dgm:spPr>
        <a:solidFill>
          <a:srgbClr val="ED7D31"/>
        </a:solidFill>
      </dgm:spPr>
    </dgm:pt>
    <dgm:pt modelId="{262A2518-A46F-4415-B52D-AAF3DA87C788}" type="pres">
      <dgm:prSet presAssocID="{4961128B-C346-4A4E-AD23-12F604424B6E}" presName="childShp" presStyleLbl="bgAccFollowNode1" presStyleIdx="3" presStyleCnt="5">
        <dgm:presLayoutVars>
          <dgm:bulletEnabled val="1"/>
        </dgm:presLayoutVars>
      </dgm:prSet>
      <dgm:spPr/>
    </dgm:pt>
    <dgm:pt modelId="{B459E971-9FFC-4AD1-82C7-DBA85E9BE604}" type="pres">
      <dgm:prSet presAssocID="{9D725EE4-B848-468F-B861-D0AA24C55EA9}" presName="spacing" presStyleCnt="0"/>
      <dgm:spPr/>
    </dgm:pt>
    <dgm:pt modelId="{85D6FEE4-39B0-423F-8B74-1F1394A3D80C}" type="pres">
      <dgm:prSet presAssocID="{B09C8E40-5E35-438D-88CE-05C3FF04836D}" presName="linNode" presStyleCnt="0"/>
      <dgm:spPr/>
    </dgm:pt>
    <dgm:pt modelId="{2967079C-BAEB-460D-9867-37BC51B227AC}" type="pres">
      <dgm:prSet presAssocID="{B09C8E40-5E35-438D-88CE-05C3FF04836D}" presName="parentShp" presStyleLbl="node1" presStyleIdx="4" presStyleCnt="5">
        <dgm:presLayoutVars>
          <dgm:bulletEnabled val="1"/>
        </dgm:presLayoutVars>
      </dgm:prSet>
      <dgm:spPr>
        <a:solidFill>
          <a:srgbClr val="7030A0"/>
        </a:solidFill>
      </dgm:spPr>
    </dgm:pt>
    <dgm:pt modelId="{92CDE9FB-12C6-4A79-B850-07FE784FE545}" type="pres">
      <dgm:prSet presAssocID="{B09C8E40-5E35-438D-88CE-05C3FF04836D}" presName="childShp" presStyleLbl="bgAccFollowNode1" presStyleIdx="4" presStyleCnt="5">
        <dgm:presLayoutVars>
          <dgm:bulletEnabled val="1"/>
        </dgm:presLayoutVars>
      </dgm:prSet>
      <dgm:spPr/>
    </dgm:pt>
  </dgm:ptLst>
  <dgm:cxnLst>
    <dgm:cxn modelId="{8ABA1912-2213-4113-ADCC-00BA887E1874}" type="presOf" srcId="{136D233D-A6C5-4272-9228-8F3B92A5A020}" destId="{92CDE9FB-12C6-4A79-B850-07FE784FE545}" srcOrd="0" destOrd="0" presId="urn:microsoft.com/office/officeart/2005/8/layout/vList6"/>
    <dgm:cxn modelId="{3F71C21B-F35A-465E-9EB0-185F1D73A72C}" srcId="{167C72BB-35C4-4A2F-B148-64E7A50CDF49}" destId="{4961128B-C346-4A4E-AD23-12F604424B6E}" srcOrd="3" destOrd="0" parTransId="{7EFC9D94-709C-4ACA-B10F-7047E800E504}" sibTransId="{9D725EE4-B848-468F-B861-D0AA24C55EA9}"/>
    <dgm:cxn modelId="{05354126-6351-410E-A675-288DD7787BC9}" srcId="{167C72BB-35C4-4A2F-B148-64E7A50CDF49}" destId="{4FCB7CC3-21FA-4C01-A1C8-5A2CFB58FB8B}" srcOrd="2" destOrd="0" parTransId="{09601798-BB7A-4B9B-96D7-288939698906}" sibTransId="{998CA066-8DB4-4524-9BC6-771176E58D1E}"/>
    <dgm:cxn modelId="{6B3FCF26-90BF-4821-A8AE-F69D19EE7776}" type="presOf" srcId="{9119D951-792A-45D5-A1B2-04718E121C2C}" destId="{04F22612-3B76-48F2-8F75-35419FE94034}" srcOrd="0" destOrd="0" presId="urn:microsoft.com/office/officeart/2005/8/layout/vList6"/>
    <dgm:cxn modelId="{F53C0632-0389-455B-A81A-6A26B399B2F2}" type="presOf" srcId="{B073E860-FEB8-4C14-A42A-0CC9D3125BB8}" destId="{92CDE9FB-12C6-4A79-B850-07FE784FE545}" srcOrd="0" destOrd="1" presId="urn:microsoft.com/office/officeart/2005/8/layout/vList6"/>
    <dgm:cxn modelId="{3F07D144-7EB1-47CB-AC65-6B4008C65722}" srcId="{167C72BB-35C4-4A2F-B148-64E7A50CDF49}" destId="{B09C8E40-5E35-438D-88CE-05C3FF04836D}" srcOrd="4" destOrd="0" parTransId="{E7783264-4737-4122-B678-6D5298DF9ED4}" sibTransId="{34130609-AC94-4D6C-909D-C02A48378009}"/>
    <dgm:cxn modelId="{19673149-56F9-4DE2-9B66-D7D2CEBCE87D}" type="presOf" srcId="{A9A9BD54-190E-4686-85A4-A5D526C74F79}" destId="{D4FC7E2E-D526-4A67-944E-72A8C6839A9C}" srcOrd="0" destOrd="0" presId="urn:microsoft.com/office/officeart/2005/8/layout/vList6"/>
    <dgm:cxn modelId="{B509294A-D31D-4EB6-A039-EEF2F9CBAAE3}" type="presOf" srcId="{4FCB7CC3-21FA-4C01-A1C8-5A2CFB58FB8B}" destId="{8D728EEC-ADF2-4436-A199-AFA4DA65FBE8}" srcOrd="0" destOrd="0" presId="urn:microsoft.com/office/officeart/2005/8/layout/vList6"/>
    <dgm:cxn modelId="{9673DD4E-1D53-4E55-8DA0-22DA050DC981}" type="presOf" srcId="{D6FC7F87-D91A-4D9B-8AE6-9A5633CCB087}" destId="{262A2518-A46F-4415-B52D-AAF3DA87C788}" srcOrd="0" destOrd="0" presId="urn:microsoft.com/office/officeart/2005/8/layout/vList6"/>
    <dgm:cxn modelId="{70C8B754-2178-47B2-81EF-EAC8BBC24749}" srcId="{167C72BB-35C4-4A2F-B148-64E7A50CDF49}" destId="{0BCD3315-934F-4BD5-A901-CE1EB8BD2C82}" srcOrd="0" destOrd="0" parTransId="{B1797C9D-1D80-4254-AA3B-F831F32DFD3C}" sibTransId="{69336A3D-C924-4319-8189-0BF5F5A6F33E}"/>
    <dgm:cxn modelId="{41E12555-9AD3-4825-82EF-C27666FF4FE0}" type="presOf" srcId="{4961128B-C346-4A4E-AD23-12F604424B6E}" destId="{44CD5AEA-F48D-4CB0-8FCB-84976D2CCE4F}" srcOrd="0" destOrd="0" presId="urn:microsoft.com/office/officeart/2005/8/layout/vList6"/>
    <dgm:cxn modelId="{2291F056-2B32-49F9-B6BD-D737636AFEEC}" srcId="{B09C8E40-5E35-438D-88CE-05C3FF04836D}" destId="{B073E860-FEB8-4C14-A42A-0CC9D3125BB8}" srcOrd="1" destOrd="0" parTransId="{8D3585DB-A379-483F-B571-EF166AC4C73A}" sibTransId="{821A39E4-29C1-425C-8777-86361E220CB8}"/>
    <dgm:cxn modelId="{1D0D4263-CD27-4647-B1AD-AB5A7651A5A7}" srcId="{167C72BB-35C4-4A2F-B148-64E7A50CDF49}" destId="{A9A9BD54-190E-4686-85A4-A5D526C74F79}" srcOrd="1" destOrd="0" parTransId="{CA550597-94F9-4A29-9EED-A9C63ED4B5C8}" sibTransId="{01AEB622-767C-4419-AE0D-4B07ED23D430}"/>
    <dgm:cxn modelId="{EDF9946B-143F-4359-AD5D-FDC94BE47D2E}" srcId="{0BCD3315-934F-4BD5-A901-CE1EB8BD2C82}" destId="{469F999B-8BBB-459E-89ED-6FA51F09CE95}" srcOrd="0" destOrd="0" parTransId="{D88B4A98-8DCB-4799-BB2D-07A8C5E0CB69}" sibTransId="{3BC7F293-74EE-4B51-95D9-4488B54550FD}"/>
    <dgm:cxn modelId="{D92DAA77-B4D4-40E0-B4CF-BB0B2073DAF5}" type="presOf" srcId="{469F999B-8BBB-459E-89ED-6FA51F09CE95}" destId="{C342FEAB-5267-4D78-B727-D4F6C6EF9081}" srcOrd="0" destOrd="0" presId="urn:microsoft.com/office/officeart/2005/8/layout/vList6"/>
    <dgm:cxn modelId="{5B86D394-D9E9-4AE5-BFC3-7C235498322F}" type="presOf" srcId="{0BCD3315-934F-4BD5-A901-CE1EB8BD2C82}" destId="{879D150B-5040-4DEC-AA25-47269D84C589}" srcOrd="0" destOrd="0" presId="urn:microsoft.com/office/officeart/2005/8/layout/vList6"/>
    <dgm:cxn modelId="{0D3732B4-4107-449B-A8E7-A420A6EB9D26}" type="presOf" srcId="{B09C8E40-5E35-438D-88CE-05C3FF04836D}" destId="{2967079C-BAEB-460D-9867-37BC51B227AC}" srcOrd="0" destOrd="0" presId="urn:microsoft.com/office/officeart/2005/8/layout/vList6"/>
    <dgm:cxn modelId="{4A1DDBB4-E35D-4C7F-99E0-5504D8EA9019}" type="presOf" srcId="{94D27652-5AC2-463B-996E-562DEDA473D2}" destId="{E7B0614C-1B78-4ABA-B31E-2AA4F7042329}" srcOrd="0" destOrd="0" presId="urn:microsoft.com/office/officeart/2005/8/layout/vList6"/>
    <dgm:cxn modelId="{A68C37CF-941F-4523-B6E2-F7D382E5207F}" srcId="{A9A9BD54-190E-4686-85A4-A5D526C74F79}" destId="{9119D951-792A-45D5-A1B2-04718E121C2C}" srcOrd="0" destOrd="0" parTransId="{11CD301F-AED2-484D-B783-DED518755007}" sibTransId="{A281250C-6904-4E47-B925-F18243154063}"/>
    <dgm:cxn modelId="{0C5248D1-B60B-40E4-9EFF-6126583D904D}" srcId="{4FCB7CC3-21FA-4C01-A1C8-5A2CFB58FB8B}" destId="{94D27652-5AC2-463B-996E-562DEDA473D2}" srcOrd="0" destOrd="0" parTransId="{37D10983-A3F2-40EF-B9D3-BF4BF61D8358}" sibTransId="{47E272F7-7FB3-41A5-85EE-7D829CA34C18}"/>
    <dgm:cxn modelId="{A7366FD7-1063-4A2A-A7B1-B214BF77049E}" type="presOf" srcId="{167C72BB-35C4-4A2F-B148-64E7A50CDF49}" destId="{20928BDE-7D4E-4A15-B5EA-F4396CE9DCD7}" srcOrd="0" destOrd="0" presId="urn:microsoft.com/office/officeart/2005/8/layout/vList6"/>
    <dgm:cxn modelId="{611E93E9-4905-488F-9CCB-9CDCEA3E3F0F}" srcId="{4961128B-C346-4A4E-AD23-12F604424B6E}" destId="{D6FC7F87-D91A-4D9B-8AE6-9A5633CCB087}" srcOrd="0" destOrd="0" parTransId="{F5984FB1-1372-48D0-88CC-24683F964829}" sibTransId="{9E196003-7B75-4521-91A0-F8798BCA69C7}"/>
    <dgm:cxn modelId="{231C4EEE-B5C2-45B3-B374-C94FE9CA838D}" srcId="{B09C8E40-5E35-438D-88CE-05C3FF04836D}" destId="{136D233D-A6C5-4272-9228-8F3B92A5A020}" srcOrd="0" destOrd="0" parTransId="{FB5ED259-4281-4C03-BCB3-7FF5277FE98F}" sibTransId="{1EF1AAC8-7CBD-4229-A11D-F15063A1F1D1}"/>
    <dgm:cxn modelId="{20B00C45-89EF-4CFA-8C86-2FD92C060FF5}" type="presParOf" srcId="{20928BDE-7D4E-4A15-B5EA-F4396CE9DCD7}" destId="{89FE6210-BAD7-41C0-B6C5-E05608863D54}" srcOrd="0" destOrd="0" presId="urn:microsoft.com/office/officeart/2005/8/layout/vList6"/>
    <dgm:cxn modelId="{A19BD5C7-D45E-4CCF-86FD-C08928B53BA6}" type="presParOf" srcId="{89FE6210-BAD7-41C0-B6C5-E05608863D54}" destId="{879D150B-5040-4DEC-AA25-47269D84C589}" srcOrd="0" destOrd="0" presId="urn:microsoft.com/office/officeart/2005/8/layout/vList6"/>
    <dgm:cxn modelId="{494EAD41-1A1A-4BA1-AA55-452525199894}" type="presParOf" srcId="{89FE6210-BAD7-41C0-B6C5-E05608863D54}" destId="{C342FEAB-5267-4D78-B727-D4F6C6EF9081}" srcOrd="1" destOrd="0" presId="urn:microsoft.com/office/officeart/2005/8/layout/vList6"/>
    <dgm:cxn modelId="{28C10C5A-655E-49F8-8075-A92C7F7937B6}" type="presParOf" srcId="{20928BDE-7D4E-4A15-B5EA-F4396CE9DCD7}" destId="{7FB1D590-2FE7-43B7-858C-90C88767DB14}" srcOrd="1" destOrd="0" presId="urn:microsoft.com/office/officeart/2005/8/layout/vList6"/>
    <dgm:cxn modelId="{DC4BCAC1-E794-40EB-A593-83702FABEDF6}" type="presParOf" srcId="{20928BDE-7D4E-4A15-B5EA-F4396CE9DCD7}" destId="{52BEB109-9470-4A20-A2BB-BFE8DCEB5D3C}" srcOrd="2" destOrd="0" presId="urn:microsoft.com/office/officeart/2005/8/layout/vList6"/>
    <dgm:cxn modelId="{DFDC1C4E-5140-4A47-BBC8-C9A3AED0BEA5}" type="presParOf" srcId="{52BEB109-9470-4A20-A2BB-BFE8DCEB5D3C}" destId="{D4FC7E2E-D526-4A67-944E-72A8C6839A9C}" srcOrd="0" destOrd="0" presId="urn:microsoft.com/office/officeart/2005/8/layout/vList6"/>
    <dgm:cxn modelId="{BF661AAA-C126-45EC-A7BE-69A49F5C00A2}" type="presParOf" srcId="{52BEB109-9470-4A20-A2BB-BFE8DCEB5D3C}" destId="{04F22612-3B76-48F2-8F75-35419FE94034}" srcOrd="1" destOrd="0" presId="urn:microsoft.com/office/officeart/2005/8/layout/vList6"/>
    <dgm:cxn modelId="{4B45962C-F6DB-41A1-A55B-338FBD7124C6}" type="presParOf" srcId="{20928BDE-7D4E-4A15-B5EA-F4396CE9DCD7}" destId="{0C5048BD-6EBF-49E6-B33F-A890138EBAAD}" srcOrd="3" destOrd="0" presId="urn:microsoft.com/office/officeart/2005/8/layout/vList6"/>
    <dgm:cxn modelId="{06152935-D28E-4CE8-BED5-AE8CFE435F47}" type="presParOf" srcId="{20928BDE-7D4E-4A15-B5EA-F4396CE9DCD7}" destId="{4B67F82C-3E5E-4097-A5C1-9CF76695FFF2}" srcOrd="4" destOrd="0" presId="urn:microsoft.com/office/officeart/2005/8/layout/vList6"/>
    <dgm:cxn modelId="{E8E311C8-15DB-49CF-9B3D-074940F1959C}" type="presParOf" srcId="{4B67F82C-3E5E-4097-A5C1-9CF76695FFF2}" destId="{8D728EEC-ADF2-4436-A199-AFA4DA65FBE8}" srcOrd="0" destOrd="0" presId="urn:microsoft.com/office/officeart/2005/8/layout/vList6"/>
    <dgm:cxn modelId="{F233B48B-A246-425B-B43B-7CEB12BDCA34}" type="presParOf" srcId="{4B67F82C-3E5E-4097-A5C1-9CF76695FFF2}" destId="{E7B0614C-1B78-4ABA-B31E-2AA4F7042329}" srcOrd="1" destOrd="0" presId="urn:microsoft.com/office/officeart/2005/8/layout/vList6"/>
    <dgm:cxn modelId="{98CDFA51-3744-40C8-A051-C069CE6B504B}" type="presParOf" srcId="{20928BDE-7D4E-4A15-B5EA-F4396CE9DCD7}" destId="{84A14CAD-C6B3-4476-A458-C9EBCBF532A8}" srcOrd="5" destOrd="0" presId="urn:microsoft.com/office/officeart/2005/8/layout/vList6"/>
    <dgm:cxn modelId="{3B7D23BA-0A0D-4C9E-B3B3-F402671048CB}" type="presParOf" srcId="{20928BDE-7D4E-4A15-B5EA-F4396CE9DCD7}" destId="{DCBC2EC8-1FAC-4629-8088-B30B1A22B14A}" srcOrd="6" destOrd="0" presId="urn:microsoft.com/office/officeart/2005/8/layout/vList6"/>
    <dgm:cxn modelId="{8231685A-201E-4469-A790-1607BBDC55CD}" type="presParOf" srcId="{DCBC2EC8-1FAC-4629-8088-B30B1A22B14A}" destId="{44CD5AEA-F48D-4CB0-8FCB-84976D2CCE4F}" srcOrd="0" destOrd="0" presId="urn:microsoft.com/office/officeart/2005/8/layout/vList6"/>
    <dgm:cxn modelId="{5D3ADB06-6871-49A4-9B87-01CD933EBA05}" type="presParOf" srcId="{DCBC2EC8-1FAC-4629-8088-B30B1A22B14A}" destId="{262A2518-A46F-4415-B52D-AAF3DA87C788}" srcOrd="1" destOrd="0" presId="urn:microsoft.com/office/officeart/2005/8/layout/vList6"/>
    <dgm:cxn modelId="{8F7A8121-5D76-4988-AC67-8127F6441A39}" type="presParOf" srcId="{20928BDE-7D4E-4A15-B5EA-F4396CE9DCD7}" destId="{B459E971-9FFC-4AD1-82C7-DBA85E9BE604}" srcOrd="7" destOrd="0" presId="urn:microsoft.com/office/officeart/2005/8/layout/vList6"/>
    <dgm:cxn modelId="{E8FC9B3A-82CC-4B0C-9A4D-4276E162A2B8}" type="presParOf" srcId="{20928BDE-7D4E-4A15-B5EA-F4396CE9DCD7}" destId="{85D6FEE4-39B0-423F-8B74-1F1394A3D80C}" srcOrd="8" destOrd="0" presId="urn:microsoft.com/office/officeart/2005/8/layout/vList6"/>
    <dgm:cxn modelId="{707ED313-7AA2-49FD-9B96-D63783046E82}" type="presParOf" srcId="{85D6FEE4-39B0-423F-8B74-1F1394A3D80C}" destId="{2967079C-BAEB-460D-9867-37BC51B227AC}" srcOrd="0" destOrd="0" presId="urn:microsoft.com/office/officeart/2005/8/layout/vList6"/>
    <dgm:cxn modelId="{AB4FFF64-FB70-4CED-B48B-498AC7606D2B}" type="presParOf" srcId="{85D6FEE4-39B0-423F-8B74-1F1394A3D80C}" destId="{92CDE9FB-12C6-4A79-B850-07FE784FE54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7C72BB-35C4-4A2F-B148-64E7A50CDF49}"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36D233D-A6C5-4272-9228-8F3B92A5A020}">
      <dgm:prSet phldr="0"/>
      <dgm:spPr/>
      <dgm:t>
        <a:bodyPr/>
        <a:lstStyle/>
        <a:p>
          <a:pPr rtl="0"/>
          <a:r>
            <a:rPr lang="en-US">
              <a:latin typeface="Calibri"/>
              <a:cs typeface="Calibri"/>
            </a:rPr>
            <a:t>Virtual appointments</a:t>
          </a:r>
        </a:p>
      </dgm:t>
    </dgm:pt>
    <dgm:pt modelId="{FB5ED259-4281-4C03-BCB3-7FF5277FE98F}" type="parTrans" cxnId="{231C4EEE-B5C2-45B3-B374-C94FE9CA838D}">
      <dgm:prSet/>
      <dgm:spPr/>
    </dgm:pt>
    <dgm:pt modelId="{1EF1AAC8-7CBD-4229-A11D-F15063A1F1D1}" type="sibTrans" cxnId="{231C4EEE-B5C2-45B3-B374-C94FE9CA838D}">
      <dgm:prSet/>
      <dgm:spPr/>
    </dgm:pt>
    <dgm:pt modelId="{72C9F002-6BB6-45D1-875F-0BC0D38A1A94}">
      <dgm:prSet phldr="0"/>
      <dgm:spPr/>
      <dgm:t>
        <a:bodyPr/>
        <a:lstStyle/>
        <a:p>
          <a:pPr rtl="0"/>
          <a:r>
            <a:rPr lang="en-US">
              <a:latin typeface="Calibri"/>
              <a:cs typeface="Calibri"/>
            </a:rPr>
            <a:t>Limited options</a:t>
          </a:r>
        </a:p>
      </dgm:t>
    </dgm:pt>
    <dgm:pt modelId="{3A64DC62-F687-47BE-B9B5-54A16112E455}" type="parTrans" cxnId="{30F30B14-10F2-4197-ADFC-91F1E0AFCA2B}">
      <dgm:prSet/>
      <dgm:spPr/>
    </dgm:pt>
    <dgm:pt modelId="{1120F624-4971-469E-8886-497699553701}" type="sibTrans" cxnId="{30F30B14-10F2-4197-ADFC-91F1E0AFCA2B}">
      <dgm:prSet/>
      <dgm:spPr/>
    </dgm:pt>
    <dgm:pt modelId="{DC2F3718-B11E-4EFA-A345-7BD3F9FB4BAA}">
      <dgm:prSet phldr="0"/>
      <dgm:spPr/>
      <dgm:t>
        <a:bodyPr/>
        <a:lstStyle/>
        <a:p>
          <a:pPr rtl="0"/>
          <a:r>
            <a:rPr lang="en-US">
              <a:latin typeface="Calibri"/>
              <a:cs typeface="Calibri"/>
            </a:rPr>
            <a:t>Data sharing</a:t>
          </a:r>
        </a:p>
      </dgm:t>
    </dgm:pt>
    <dgm:pt modelId="{F0CCF508-238A-4239-B26F-584AA5F54242}" type="parTrans" cxnId="{83FCEFDF-1337-4D16-AB8E-97874E579049}">
      <dgm:prSet/>
      <dgm:spPr/>
    </dgm:pt>
    <dgm:pt modelId="{C0AFF8AB-23A5-46B1-AB85-80F38024BB85}" type="sibTrans" cxnId="{83FCEFDF-1337-4D16-AB8E-97874E579049}">
      <dgm:prSet/>
      <dgm:spPr/>
    </dgm:pt>
    <dgm:pt modelId="{74266CEE-571C-4165-AD26-63EF23E1D676}">
      <dgm:prSet phldr="0"/>
      <dgm:spPr/>
      <dgm:t>
        <a:bodyPr/>
        <a:lstStyle/>
        <a:p>
          <a:pPr rtl="0"/>
          <a:r>
            <a:rPr lang="en-US">
              <a:latin typeface="Calibri"/>
              <a:cs typeface="Calibri"/>
            </a:rPr>
            <a:t>Dealing with basic needs</a:t>
          </a:r>
        </a:p>
      </dgm:t>
    </dgm:pt>
    <dgm:pt modelId="{6265872A-88EB-4029-B2AA-7AAAA5C807B2}" type="parTrans" cxnId="{F877C8EB-3B20-4F7C-B2C2-4876E75BBC23}">
      <dgm:prSet/>
      <dgm:spPr/>
    </dgm:pt>
    <dgm:pt modelId="{5EC60A06-AE9A-40D5-A871-DFBB192D61F3}" type="sibTrans" cxnId="{F877C8EB-3B20-4F7C-B2C2-4876E75BBC23}">
      <dgm:prSet/>
      <dgm:spPr/>
    </dgm:pt>
    <dgm:pt modelId="{022BEB05-67DD-4589-B357-B769002CE215}">
      <dgm:prSet phldr="0"/>
      <dgm:spPr/>
      <dgm:t>
        <a:bodyPr/>
        <a:lstStyle/>
        <a:p>
          <a:pPr rtl="0"/>
          <a:r>
            <a:rPr lang="en-GB">
              <a:latin typeface="Calibri"/>
              <a:cs typeface="Calibri"/>
            </a:rPr>
            <a:t>Different practices around notifying and handover between LAs </a:t>
          </a:r>
          <a:r>
            <a:rPr lang="en-GB">
              <a:latin typeface="Calibri"/>
              <a:cs typeface="Calibri Light"/>
            </a:rPr>
            <a:t>– families get lost</a:t>
          </a:r>
        </a:p>
      </dgm:t>
    </dgm:pt>
    <dgm:pt modelId="{EA77B872-5E73-4D05-97AC-12E73DCA8F9C}" type="parTrans" cxnId="{66751671-7FE7-48DF-A303-FA9124758103}">
      <dgm:prSet/>
      <dgm:spPr/>
    </dgm:pt>
    <dgm:pt modelId="{F7B792E7-5D57-4342-8ACB-E1AD2037A41C}" type="sibTrans" cxnId="{66751671-7FE7-48DF-A303-FA9124758103}">
      <dgm:prSet/>
      <dgm:spPr/>
    </dgm:pt>
    <dgm:pt modelId="{DAF5EAF6-2C09-4FE0-A4C6-0DEAE433406D}">
      <dgm:prSet phldr="0"/>
      <dgm:spPr/>
      <dgm:t>
        <a:bodyPr/>
        <a:lstStyle/>
        <a:p>
          <a:pPr rtl="0"/>
          <a:r>
            <a:rPr lang="en-US">
              <a:latin typeface="Calibri"/>
              <a:cs typeface="Calibri"/>
            </a:rPr>
            <a:t>Parents have a choice of what to show – don't see whole situation</a:t>
          </a:r>
        </a:p>
      </dgm:t>
    </dgm:pt>
    <dgm:pt modelId="{8C4B8BC2-8D80-4D1E-BF14-B49708F1C361}" type="parTrans" cxnId="{FABA2D94-AF61-4F2B-B711-5187AA5D247D}">
      <dgm:prSet/>
      <dgm:spPr/>
    </dgm:pt>
    <dgm:pt modelId="{7D787841-E0F1-49E5-BE9F-21DD65BE2072}" type="sibTrans" cxnId="{FABA2D94-AF61-4F2B-B711-5187AA5D247D}">
      <dgm:prSet/>
      <dgm:spPr/>
    </dgm:pt>
    <dgm:pt modelId="{7941C18B-3BBD-4A52-9B68-8720541EB196}">
      <dgm:prSet phldr="0"/>
      <dgm:spPr/>
      <dgm:t>
        <a:bodyPr/>
        <a:lstStyle/>
        <a:p>
          <a:pPr rtl="0"/>
          <a:r>
            <a:rPr lang="en-GB">
              <a:latin typeface="Calibri"/>
              <a:cs typeface="Calibri Light"/>
            </a:rPr>
            <a:t>Barriers to primary care -&gt; barriers to other support</a:t>
          </a:r>
        </a:p>
      </dgm:t>
    </dgm:pt>
    <dgm:pt modelId="{B77CBB48-9C48-42B4-8E0C-C0C81EEAA021}" type="parTrans" cxnId="{4FB590F6-19EC-4716-A8EA-182DFB966688}">
      <dgm:prSet/>
      <dgm:spPr/>
    </dgm:pt>
    <dgm:pt modelId="{5261ECE6-6F1E-4EBE-B1BE-0BF5B909BBE0}" type="sibTrans" cxnId="{4FB590F6-19EC-4716-A8EA-182DFB966688}">
      <dgm:prSet/>
      <dgm:spPr/>
    </dgm:pt>
    <dgm:pt modelId="{FEA0073F-93B7-49B1-A090-83ECF5D50951}">
      <dgm:prSet phldr="0"/>
      <dgm:spPr/>
      <dgm:t>
        <a:bodyPr/>
        <a:lstStyle/>
        <a:p>
          <a:pPr rtl="0"/>
          <a:r>
            <a:rPr lang="en-US">
              <a:latin typeface="Calibri"/>
              <a:cs typeface="Calibri"/>
            </a:rPr>
            <a:t>Support with benefits, food banks, baby banks</a:t>
          </a:r>
        </a:p>
      </dgm:t>
    </dgm:pt>
    <dgm:pt modelId="{CFD416AE-B5A7-430B-9A88-E236AB6A0207}" type="parTrans" cxnId="{F313AA30-20BC-42AA-BC7F-9894119469BE}">
      <dgm:prSet/>
      <dgm:spPr/>
    </dgm:pt>
    <dgm:pt modelId="{DEAE7815-6654-4824-911A-37B82DC56D27}" type="sibTrans" cxnId="{F313AA30-20BC-42AA-BC7F-9894119469BE}">
      <dgm:prSet/>
      <dgm:spPr/>
    </dgm:pt>
    <dgm:pt modelId="{B2382566-A025-4996-84E5-6EA355CF4739}">
      <dgm:prSet phldr="0"/>
      <dgm:spPr/>
      <dgm:t>
        <a:bodyPr/>
        <a:lstStyle/>
        <a:p>
          <a:pPr rtl="0"/>
          <a:r>
            <a:rPr lang="en-US">
              <a:latin typeface="Calibri"/>
              <a:cs typeface="Calibri"/>
            </a:rPr>
            <a:t>Often provided by charities – sustainability?</a:t>
          </a:r>
        </a:p>
      </dgm:t>
    </dgm:pt>
    <dgm:pt modelId="{D2061FB9-7430-42FF-94C7-67D5DB09063A}" type="parTrans" cxnId="{4AB76D0F-FB92-4D92-837B-4010A41EF80A}">
      <dgm:prSet/>
      <dgm:spPr/>
    </dgm:pt>
    <dgm:pt modelId="{87B90490-94EC-48B7-9BDB-4BE62C56BCD1}" type="sibTrans" cxnId="{4AB76D0F-FB92-4D92-837B-4010A41EF80A}">
      <dgm:prSet/>
      <dgm:spPr/>
    </dgm:pt>
    <dgm:pt modelId="{B61C3549-C178-4D5F-8E1E-531B0B918FAC}">
      <dgm:prSet phldr="0"/>
      <dgm:spPr/>
      <dgm:t>
        <a:bodyPr/>
        <a:lstStyle/>
        <a:p>
          <a:pPr rtl="0"/>
          <a:r>
            <a:rPr lang="en-US">
              <a:latin typeface="Calibri"/>
              <a:cs typeface="Calibri"/>
            </a:rPr>
            <a:t>Importance of soft skills – persuasion, negotiation</a:t>
          </a:r>
        </a:p>
      </dgm:t>
    </dgm:pt>
    <dgm:pt modelId="{5779F669-4B47-40EE-BA6C-6801D1DDFC6F}" type="parTrans" cxnId="{087534CC-F76B-41C4-9BF6-4E1AAB6A24D4}">
      <dgm:prSet/>
      <dgm:spPr/>
    </dgm:pt>
    <dgm:pt modelId="{94CEF5E6-B77D-4022-A649-8DA243CB6444}" type="sibTrans" cxnId="{087534CC-F76B-41C4-9BF6-4E1AAB6A24D4}">
      <dgm:prSet/>
      <dgm:spPr/>
    </dgm:pt>
    <dgm:pt modelId="{9AAB8C9D-F9D0-44EA-8554-4E0788366CBC}">
      <dgm:prSet phldr="0"/>
      <dgm:spPr/>
      <dgm:t>
        <a:bodyPr/>
        <a:lstStyle/>
        <a:p>
          <a:pPr rtl="0"/>
          <a:r>
            <a:rPr lang="en-US">
              <a:latin typeface="Calibri"/>
              <a:cs typeface="Calibri"/>
            </a:rPr>
            <a:t>Permanent homes not available – staff are supporting families to cope long term in challenging situations</a:t>
          </a:r>
        </a:p>
      </dgm:t>
    </dgm:pt>
    <dgm:pt modelId="{4CECDF6F-5A62-46B9-B0F7-5DFD8A4CB8B3}" type="parTrans" cxnId="{34AE7861-731A-4F89-9ED9-FCB8B5216A3C}">
      <dgm:prSet/>
      <dgm:spPr/>
    </dgm:pt>
    <dgm:pt modelId="{60ADB592-CB3B-4962-AB1A-D891B1AC385E}" type="sibTrans" cxnId="{34AE7861-731A-4F89-9ED9-FCB8B5216A3C}">
      <dgm:prSet/>
      <dgm:spPr/>
    </dgm:pt>
    <dgm:pt modelId="{DB5BFEAD-39E7-43FE-9E87-E4F1E6392EF1}">
      <dgm:prSet phldr="0"/>
      <dgm:spPr/>
      <dgm:t>
        <a:bodyPr/>
        <a:lstStyle/>
        <a:p>
          <a:pPr rtl="0"/>
          <a:r>
            <a:rPr lang="en-US">
              <a:latin typeface="Calibri"/>
              <a:cs typeface="Calibri Light"/>
            </a:rPr>
            <a:t>Referrals harder as staff working from home, long waits</a:t>
          </a:r>
        </a:p>
      </dgm:t>
    </dgm:pt>
    <dgm:pt modelId="{91061656-2E17-4303-9089-57D9781FB06E}" type="parTrans" cxnId="{AE4C3401-3EE5-4570-8852-921BD5F8C4EB}">
      <dgm:prSet/>
      <dgm:spPr/>
    </dgm:pt>
    <dgm:pt modelId="{599FA46C-395B-4F87-BF33-6529F896D794}" type="sibTrans" cxnId="{AE4C3401-3EE5-4570-8852-921BD5F8C4EB}">
      <dgm:prSet/>
      <dgm:spPr/>
    </dgm:pt>
    <dgm:pt modelId="{20928BDE-7D4E-4A15-B5EA-F4396CE9DCD7}" type="pres">
      <dgm:prSet presAssocID="{167C72BB-35C4-4A2F-B148-64E7A50CDF49}" presName="Name0" presStyleCnt="0">
        <dgm:presLayoutVars>
          <dgm:dir/>
          <dgm:animLvl val="lvl"/>
          <dgm:resizeHandles/>
        </dgm:presLayoutVars>
      </dgm:prSet>
      <dgm:spPr/>
    </dgm:pt>
    <dgm:pt modelId="{067D89D1-0671-4E72-9718-FD1D42EEAFE4}" type="pres">
      <dgm:prSet presAssocID="{136D233D-A6C5-4272-9228-8F3B92A5A020}" presName="linNode" presStyleCnt="0"/>
      <dgm:spPr/>
    </dgm:pt>
    <dgm:pt modelId="{8A0B2720-18B4-4841-A669-4243681D290C}" type="pres">
      <dgm:prSet presAssocID="{136D233D-A6C5-4272-9228-8F3B92A5A020}" presName="parentShp" presStyleLbl="node1" presStyleIdx="0" presStyleCnt="4">
        <dgm:presLayoutVars>
          <dgm:bulletEnabled val="1"/>
        </dgm:presLayoutVars>
      </dgm:prSet>
      <dgm:spPr>
        <a:solidFill>
          <a:srgbClr val="7030A0"/>
        </a:solidFill>
      </dgm:spPr>
    </dgm:pt>
    <dgm:pt modelId="{2AB09D0C-E2B2-4973-A879-A16D71E5D2B9}" type="pres">
      <dgm:prSet presAssocID="{136D233D-A6C5-4272-9228-8F3B92A5A020}" presName="childShp" presStyleLbl="bgAccFollowNode1" presStyleIdx="0" presStyleCnt="4">
        <dgm:presLayoutVars>
          <dgm:bulletEnabled val="1"/>
        </dgm:presLayoutVars>
      </dgm:prSet>
      <dgm:spPr/>
    </dgm:pt>
    <dgm:pt modelId="{CED61143-1DBB-4BDA-A0C9-B63A3267A1AD}" type="pres">
      <dgm:prSet presAssocID="{1EF1AAC8-7CBD-4229-A11D-F15063A1F1D1}" presName="spacing" presStyleCnt="0"/>
      <dgm:spPr/>
    </dgm:pt>
    <dgm:pt modelId="{59545083-2580-4850-9216-0394E77FED52}" type="pres">
      <dgm:prSet presAssocID="{72C9F002-6BB6-45D1-875F-0BC0D38A1A94}" presName="linNode" presStyleCnt="0"/>
      <dgm:spPr/>
    </dgm:pt>
    <dgm:pt modelId="{CAC7B71F-989A-4E1B-ADC7-69BB0662F45C}" type="pres">
      <dgm:prSet presAssocID="{72C9F002-6BB6-45D1-875F-0BC0D38A1A94}" presName="parentShp" presStyleLbl="node1" presStyleIdx="1" presStyleCnt="4">
        <dgm:presLayoutVars>
          <dgm:bulletEnabled val="1"/>
        </dgm:presLayoutVars>
      </dgm:prSet>
      <dgm:spPr>
        <a:solidFill>
          <a:srgbClr val="7030A0"/>
        </a:solidFill>
      </dgm:spPr>
    </dgm:pt>
    <dgm:pt modelId="{750AF938-F588-43C3-B132-977B5542263B}" type="pres">
      <dgm:prSet presAssocID="{72C9F002-6BB6-45D1-875F-0BC0D38A1A94}" presName="childShp" presStyleLbl="bgAccFollowNode1" presStyleIdx="1" presStyleCnt="4">
        <dgm:presLayoutVars>
          <dgm:bulletEnabled val="1"/>
        </dgm:presLayoutVars>
      </dgm:prSet>
      <dgm:spPr/>
    </dgm:pt>
    <dgm:pt modelId="{FBD433DB-9DD7-4CB8-92D6-F012C402036A}" type="pres">
      <dgm:prSet presAssocID="{1120F624-4971-469E-8886-497699553701}" presName="spacing" presStyleCnt="0"/>
      <dgm:spPr/>
    </dgm:pt>
    <dgm:pt modelId="{986AA34F-8A35-402A-A5F8-9686E20C2E63}" type="pres">
      <dgm:prSet presAssocID="{DC2F3718-B11E-4EFA-A345-7BD3F9FB4BAA}" presName="linNode" presStyleCnt="0"/>
      <dgm:spPr/>
    </dgm:pt>
    <dgm:pt modelId="{9E986C34-2FB2-4107-9CC0-B65BF4DA1450}" type="pres">
      <dgm:prSet presAssocID="{DC2F3718-B11E-4EFA-A345-7BD3F9FB4BAA}" presName="parentShp" presStyleLbl="node1" presStyleIdx="2" presStyleCnt="4">
        <dgm:presLayoutVars>
          <dgm:bulletEnabled val="1"/>
        </dgm:presLayoutVars>
      </dgm:prSet>
      <dgm:spPr>
        <a:solidFill>
          <a:srgbClr val="7030A0"/>
        </a:solidFill>
      </dgm:spPr>
    </dgm:pt>
    <dgm:pt modelId="{83D019E2-0624-4F37-A3CE-8697D38CDF9A}" type="pres">
      <dgm:prSet presAssocID="{DC2F3718-B11E-4EFA-A345-7BD3F9FB4BAA}" presName="childShp" presStyleLbl="bgAccFollowNode1" presStyleIdx="2" presStyleCnt="4">
        <dgm:presLayoutVars>
          <dgm:bulletEnabled val="1"/>
        </dgm:presLayoutVars>
      </dgm:prSet>
      <dgm:spPr/>
    </dgm:pt>
    <dgm:pt modelId="{48675AA7-56B9-4BE6-BED0-406FB29356E2}" type="pres">
      <dgm:prSet presAssocID="{C0AFF8AB-23A5-46B1-AB85-80F38024BB85}" presName="spacing" presStyleCnt="0"/>
      <dgm:spPr/>
    </dgm:pt>
    <dgm:pt modelId="{D5708CFF-A34A-42A8-962E-F3DD46A90378}" type="pres">
      <dgm:prSet presAssocID="{74266CEE-571C-4165-AD26-63EF23E1D676}" presName="linNode" presStyleCnt="0"/>
      <dgm:spPr/>
    </dgm:pt>
    <dgm:pt modelId="{4690DFCF-F22D-4C41-A988-DE021F5D186A}" type="pres">
      <dgm:prSet presAssocID="{74266CEE-571C-4165-AD26-63EF23E1D676}" presName="parentShp" presStyleLbl="node1" presStyleIdx="3" presStyleCnt="4">
        <dgm:presLayoutVars>
          <dgm:bulletEnabled val="1"/>
        </dgm:presLayoutVars>
      </dgm:prSet>
      <dgm:spPr>
        <a:solidFill>
          <a:srgbClr val="7030A0"/>
        </a:solidFill>
      </dgm:spPr>
    </dgm:pt>
    <dgm:pt modelId="{1DC0911B-3973-4446-81E6-3E4EA870D151}" type="pres">
      <dgm:prSet presAssocID="{74266CEE-571C-4165-AD26-63EF23E1D676}" presName="childShp" presStyleLbl="bgAccFollowNode1" presStyleIdx="3" presStyleCnt="4">
        <dgm:presLayoutVars>
          <dgm:bulletEnabled val="1"/>
        </dgm:presLayoutVars>
      </dgm:prSet>
      <dgm:spPr/>
    </dgm:pt>
  </dgm:ptLst>
  <dgm:cxnLst>
    <dgm:cxn modelId="{AE4C3401-3EE5-4570-8852-921BD5F8C4EB}" srcId="{136D233D-A6C5-4272-9228-8F3B92A5A020}" destId="{DB5BFEAD-39E7-43FE-9E87-E4F1E6392EF1}" srcOrd="1" destOrd="0" parTransId="{91061656-2E17-4303-9089-57D9781FB06E}" sibTransId="{599FA46C-395B-4F87-BF33-6529F896D794}"/>
    <dgm:cxn modelId="{4AB76D0F-FB92-4D92-837B-4010A41EF80A}" srcId="{74266CEE-571C-4165-AD26-63EF23E1D676}" destId="{B2382566-A025-4996-84E5-6EA355CF4739}" srcOrd="1" destOrd="0" parTransId="{D2061FB9-7430-42FF-94C7-67D5DB09063A}" sibTransId="{87B90490-94EC-48B7-9BDB-4BE62C56BCD1}"/>
    <dgm:cxn modelId="{30F30B14-10F2-4197-ADFC-91F1E0AFCA2B}" srcId="{167C72BB-35C4-4A2F-B148-64E7A50CDF49}" destId="{72C9F002-6BB6-45D1-875F-0BC0D38A1A94}" srcOrd="1" destOrd="0" parTransId="{3A64DC62-F687-47BE-B9B5-54A16112E455}" sibTransId="{1120F624-4971-469E-8886-497699553701}"/>
    <dgm:cxn modelId="{F313AA30-20BC-42AA-BC7F-9894119469BE}" srcId="{74266CEE-571C-4165-AD26-63EF23E1D676}" destId="{FEA0073F-93B7-49B1-A090-83ECF5D50951}" srcOrd="0" destOrd="0" parTransId="{CFD416AE-B5A7-430B-9A88-E236AB6A0207}" sibTransId="{DEAE7815-6654-4824-911A-37B82DC56D27}"/>
    <dgm:cxn modelId="{5C70393C-5DCC-40B2-A61A-D9F5CD95DB11}" type="presOf" srcId="{DC2F3718-B11E-4EFA-A345-7BD3F9FB4BAA}" destId="{9E986C34-2FB2-4107-9CC0-B65BF4DA1450}" srcOrd="0" destOrd="0" presId="urn:microsoft.com/office/officeart/2005/8/layout/vList6"/>
    <dgm:cxn modelId="{B1203C40-976B-4B0F-9F31-5E3B19224916}" type="presOf" srcId="{B2382566-A025-4996-84E5-6EA355CF4739}" destId="{1DC0911B-3973-4446-81E6-3E4EA870D151}" srcOrd="0" destOrd="1" presId="urn:microsoft.com/office/officeart/2005/8/layout/vList6"/>
    <dgm:cxn modelId="{9168DB49-C258-4002-A24B-7CA38AFBBD48}" type="presOf" srcId="{022BEB05-67DD-4589-B357-B769002CE215}" destId="{83D019E2-0624-4F37-A3CE-8697D38CDF9A}" srcOrd="0" destOrd="0" presId="urn:microsoft.com/office/officeart/2005/8/layout/vList6"/>
    <dgm:cxn modelId="{51471E4B-6413-4708-B69A-A19AE3AD0ABC}" type="presOf" srcId="{FEA0073F-93B7-49B1-A090-83ECF5D50951}" destId="{1DC0911B-3973-4446-81E6-3E4EA870D151}" srcOrd="0" destOrd="0" presId="urn:microsoft.com/office/officeart/2005/8/layout/vList6"/>
    <dgm:cxn modelId="{075CE94F-E34C-401E-851D-8932FF3437DD}" type="presOf" srcId="{DB5BFEAD-39E7-43FE-9E87-E4F1E6392EF1}" destId="{2AB09D0C-E2B2-4973-A879-A16D71E5D2B9}" srcOrd="0" destOrd="1" presId="urn:microsoft.com/office/officeart/2005/8/layout/vList6"/>
    <dgm:cxn modelId="{34AE7861-731A-4F89-9ED9-FCB8B5216A3C}" srcId="{72C9F002-6BB6-45D1-875F-0BC0D38A1A94}" destId="{9AAB8C9D-F9D0-44EA-8554-4E0788366CBC}" srcOrd="0" destOrd="0" parTransId="{4CECDF6F-5A62-46B9-B0F7-5DFD8A4CB8B3}" sibTransId="{60ADB592-CB3B-4962-AB1A-D891B1AC385E}"/>
    <dgm:cxn modelId="{66751671-7FE7-48DF-A303-FA9124758103}" srcId="{DC2F3718-B11E-4EFA-A345-7BD3F9FB4BAA}" destId="{022BEB05-67DD-4589-B357-B769002CE215}" srcOrd="0" destOrd="0" parTransId="{EA77B872-5E73-4D05-97AC-12E73DCA8F9C}" sibTransId="{F7B792E7-5D57-4342-8ACB-E1AD2037A41C}"/>
    <dgm:cxn modelId="{78C1EC71-C771-420C-B222-46628B281989}" type="presOf" srcId="{136D233D-A6C5-4272-9228-8F3B92A5A020}" destId="{8A0B2720-18B4-4841-A669-4243681D290C}" srcOrd="0" destOrd="0" presId="urn:microsoft.com/office/officeart/2005/8/layout/vList6"/>
    <dgm:cxn modelId="{F817078F-0725-46C2-BD83-BD62B27DD06F}" type="presOf" srcId="{9AAB8C9D-F9D0-44EA-8554-4E0788366CBC}" destId="{750AF938-F588-43C3-B132-977B5542263B}" srcOrd="0" destOrd="0" presId="urn:microsoft.com/office/officeart/2005/8/layout/vList6"/>
    <dgm:cxn modelId="{4643DE93-8872-4E67-B927-2AA2543B67D6}" type="presOf" srcId="{B61C3549-C178-4D5F-8E1E-531B0B918FAC}" destId="{1DC0911B-3973-4446-81E6-3E4EA870D151}" srcOrd="0" destOrd="2" presId="urn:microsoft.com/office/officeart/2005/8/layout/vList6"/>
    <dgm:cxn modelId="{FABA2D94-AF61-4F2B-B711-5187AA5D247D}" srcId="{136D233D-A6C5-4272-9228-8F3B92A5A020}" destId="{DAF5EAF6-2C09-4FE0-A4C6-0DEAE433406D}" srcOrd="0" destOrd="0" parTransId="{8C4B8BC2-8D80-4D1E-BF14-B49708F1C361}" sibTransId="{7D787841-E0F1-49E5-BE9F-21DD65BE2072}"/>
    <dgm:cxn modelId="{9D309EAF-9DEA-4550-A1BE-21613DBC359E}" type="presOf" srcId="{7941C18B-3BBD-4A52-9B68-8720541EB196}" destId="{83D019E2-0624-4F37-A3CE-8697D38CDF9A}" srcOrd="0" destOrd="1" presId="urn:microsoft.com/office/officeart/2005/8/layout/vList6"/>
    <dgm:cxn modelId="{A861EBB1-76FE-4EFE-B916-3943E2277992}" type="presOf" srcId="{DAF5EAF6-2C09-4FE0-A4C6-0DEAE433406D}" destId="{2AB09D0C-E2B2-4973-A879-A16D71E5D2B9}" srcOrd="0" destOrd="0" presId="urn:microsoft.com/office/officeart/2005/8/layout/vList6"/>
    <dgm:cxn modelId="{087534CC-F76B-41C4-9BF6-4E1AAB6A24D4}" srcId="{74266CEE-571C-4165-AD26-63EF23E1D676}" destId="{B61C3549-C178-4D5F-8E1E-531B0B918FAC}" srcOrd="2" destOrd="0" parTransId="{5779F669-4B47-40EE-BA6C-6801D1DDFC6F}" sibTransId="{94CEF5E6-B77D-4022-A649-8DA243CB6444}"/>
    <dgm:cxn modelId="{A7366FD7-1063-4A2A-A7B1-B214BF77049E}" type="presOf" srcId="{167C72BB-35C4-4A2F-B148-64E7A50CDF49}" destId="{20928BDE-7D4E-4A15-B5EA-F4396CE9DCD7}" srcOrd="0" destOrd="0" presId="urn:microsoft.com/office/officeart/2005/8/layout/vList6"/>
    <dgm:cxn modelId="{83FCEFDF-1337-4D16-AB8E-97874E579049}" srcId="{167C72BB-35C4-4A2F-B148-64E7A50CDF49}" destId="{DC2F3718-B11E-4EFA-A345-7BD3F9FB4BAA}" srcOrd="2" destOrd="0" parTransId="{F0CCF508-238A-4239-B26F-584AA5F54242}" sibTransId="{C0AFF8AB-23A5-46B1-AB85-80F38024BB85}"/>
    <dgm:cxn modelId="{F877C8EB-3B20-4F7C-B2C2-4876E75BBC23}" srcId="{167C72BB-35C4-4A2F-B148-64E7A50CDF49}" destId="{74266CEE-571C-4165-AD26-63EF23E1D676}" srcOrd="3" destOrd="0" parTransId="{6265872A-88EB-4029-B2AA-7AAAA5C807B2}" sibTransId="{5EC60A06-AE9A-40D5-A871-DFBB192D61F3}"/>
    <dgm:cxn modelId="{231C4EEE-B5C2-45B3-B374-C94FE9CA838D}" srcId="{167C72BB-35C4-4A2F-B148-64E7A50CDF49}" destId="{136D233D-A6C5-4272-9228-8F3B92A5A020}" srcOrd="0" destOrd="0" parTransId="{FB5ED259-4281-4C03-BCB3-7FF5277FE98F}" sibTransId="{1EF1AAC8-7CBD-4229-A11D-F15063A1F1D1}"/>
    <dgm:cxn modelId="{F1A6FFF0-0EAE-46B6-B982-2046FFA23FD0}" type="presOf" srcId="{74266CEE-571C-4165-AD26-63EF23E1D676}" destId="{4690DFCF-F22D-4C41-A988-DE021F5D186A}" srcOrd="0" destOrd="0" presId="urn:microsoft.com/office/officeart/2005/8/layout/vList6"/>
    <dgm:cxn modelId="{4FB590F6-19EC-4716-A8EA-182DFB966688}" srcId="{DC2F3718-B11E-4EFA-A345-7BD3F9FB4BAA}" destId="{7941C18B-3BBD-4A52-9B68-8720541EB196}" srcOrd="1" destOrd="0" parTransId="{B77CBB48-9C48-42B4-8E0C-C0C81EEAA021}" sibTransId="{5261ECE6-6F1E-4EBE-B1BE-0BF5B909BBE0}"/>
    <dgm:cxn modelId="{5284F4FB-5D49-45AC-89D6-004C2F08D541}" type="presOf" srcId="{72C9F002-6BB6-45D1-875F-0BC0D38A1A94}" destId="{CAC7B71F-989A-4E1B-ADC7-69BB0662F45C}" srcOrd="0" destOrd="0" presId="urn:microsoft.com/office/officeart/2005/8/layout/vList6"/>
    <dgm:cxn modelId="{E5CA031B-57AB-482A-8BCA-979F03780665}" type="presParOf" srcId="{20928BDE-7D4E-4A15-B5EA-F4396CE9DCD7}" destId="{067D89D1-0671-4E72-9718-FD1D42EEAFE4}" srcOrd="0" destOrd="0" presId="urn:microsoft.com/office/officeart/2005/8/layout/vList6"/>
    <dgm:cxn modelId="{053C5929-AB84-434E-8608-4B7781295138}" type="presParOf" srcId="{067D89D1-0671-4E72-9718-FD1D42EEAFE4}" destId="{8A0B2720-18B4-4841-A669-4243681D290C}" srcOrd="0" destOrd="0" presId="urn:microsoft.com/office/officeart/2005/8/layout/vList6"/>
    <dgm:cxn modelId="{4A8E1119-5E3F-40C8-9DE1-ADF9F622C693}" type="presParOf" srcId="{067D89D1-0671-4E72-9718-FD1D42EEAFE4}" destId="{2AB09D0C-E2B2-4973-A879-A16D71E5D2B9}" srcOrd="1" destOrd="0" presId="urn:microsoft.com/office/officeart/2005/8/layout/vList6"/>
    <dgm:cxn modelId="{E0225E07-2FB2-49C2-92D5-5CB384D3C56F}" type="presParOf" srcId="{20928BDE-7D4E-4A15-B5EA-F4396CE9DCD7}" destId="{CED61143-1DBB-4BDA-A0C9-B63A3267A1AD}" srcOrd="1" destOrd="0" presId="urn:microsoft.com/office/officeart/2005/8/layout/vList6"/>
    <dgm:cxn modelId="{531C5244-3CCF-4A67-8732-CA2E76AFA776}" type="presParOf" srcId="{20928BDE-7D4E-4A15-B5EA-F4396CE9DCD7}" destId="{59545083-2580-4850-9216-0394E77FED52}" srcOrd="2" destOrd="0" presId="urn:microsoft.com/office/officeart/2005/8/layout/vList6"/>
    <dgm:cxn modelId="{4820AF70-530A-409A-BA7C-A4495339211E}" type="presParOf" srcId="{59545083-2580-4850-9216-0394E77FED52}" destId="{CAC7B71F-989A-4E1B-ADC7-69BB0662F45C}" srcOrd="0" destOrd="0" presId="urn:microsoft.com/office/officeart/2005/8/layout/vList6"/>
    <dgm:cxn modelId="{9E0027FD-1774-4265-BA20-6932BBDDA4DA}" type="presParOf" srcId="{59545083-2580-4850-9216-0394E77FED52}" destId="{750AF938-F588-43C3-B132-977B5542263B}" srcOrd="1" destOrd="0" presId="urn:microsoft.com/office/officeart/2005/8/layout/vList6"/>
    <dgm:cxn modelId="{0FE71AE9-03A1-4C71-8957-8FBF61523C5F}" type="presParOf" srcId="{20928BDE-7D4E-4A15-B5EA-F4396CE9DCD7}" destId="{FBD433DB-9DD7-4CB8-92D6-F012C402036A}" srcOrd="3" destOrd="0" presId="urn:microsoft.com/office/officeart/2005/8/layout/vList6"/>
    <dgm:cxn modelId="{4EDB9B50-FBA8-4629-8997-2B84E89EAA4A}" type="presParOf" srcId="{20928BDE-7D4E-4A15-B5EA-F4396CE9DCD7}" destId="{986AA34F-8A35-402A-A5F8-9686E20C2E63}" srcOrd="4" destOrd="0" presId="urn:microsoft.com/office/officeart/2005/8/layout/vList6"/>
    <dgm:cxn modelId="{23158F40-2931-425A-9BF9-8C6CC286AF7F}" type="presParOf" srcId="{986AA34F-8A35-402A-A5F8-9686E20C2E63}" destId="{9E986C34-2FB2-4107-9CC0-B65BF4DA1450}" srcOrd="0" destOrd="0" presId="urn:microsoft.com/office/officeart/2005/8/layout/vList6"/>
    <dgm:cxn modelId="{4F68B6C8-1189-4960-8FE3-93408464AECD}" type="presParOf" srcId="{986AA34F-8A35-402A-A5F8-9686E20C2E63}" destId="{83D019E2-0624-4F37-A3CE-8697D38CDF9A}" srcOrd="1" destOrd="0" presId="urn:microsoft.com/office/officeart/2005/8/layout/vList6"/>
    <dgm:cxn modelId="{B9BC00F6-1AA6-472A-AF34-9474D2BB470C}" type="presParOf" srcId="{20928BDE-7D4E-4A15-B5EA-F4396CE9DCD7}" destId="{48675AA7-56B9-4BE6-BED0-406FB29356E2}" srcOrd="5" destOrd="0" presId="urn:microsoft.com/office/officeart/2005/8/layout/vList6"/>
    <dgm:cxn modelId="{E27ABA3A-446F-401C-B3EC-9EE4BD60C27F}" type="presParOf" srcId="{20928BDE-7D4E-4A15-B5EA-F4396CE9DCD7}" destId="{D5708CFF-A34A-42A8-962E-F3DD46A90378}" srcOrd="6" destOrd="0" presId="urn:microsoft.com/office/officeart/2005/8/layout/vList6"/>
    <dgm:cxn modelId="{DD7F955C-AD86-4402-A634-ACF3442778BE}" type="presParOf" srcId="{D5708CFF-A34A-42A8-962E-F3DD46A90378}" destId="{4690DFCF-F22D-4C41-A988-DE021F5D186A}" srcOrd="0" destOrd="0" presId="urn:microsoft.com/office/officeart/2005/8/layout/vList6"/>
    <dgm:cxn modelId="{B5EFB071-3BE4-455B-BD21-D8A293A869E9}" type="presParOf" srcId="{D5708CFF-A34A-42A8-962E-F3DD46A90378}" destId="{1DC0911B-3973-4446-81E6-3E4EA870D151}"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9F06E74-3488-4959-B552-45DDB7178D4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103708-DB05-4092-86E2-9A8D295FBD18}">
      <dgm:prSet phldrT="[Text]" phldr="0"/>
      <dgm:spPr/>
      <dgm:t>
        <a:bodyPr/>
        <a:lstStyle/>
        <a:p>
          <a:pPr rtl="0"/>
          <a:r>
            <a:rPr lang="en-US" b="1" dirty="0">
              <a:latin typeface="Calibri"/>
              <a:cs typeface="Calibri"/>
            </a:rPr>
            <a:t>House-hunting and moving home</a:t>
          </a:r>
          <a:r>
            <a:rPr lang="en-US" dirty="0">
              <a:latin typeface="Calibri"/>
              <a:cs typeface="Calibri"/>
            </a:rPr>
            <a:t> – stressful and tiring, may also be done without parent input</a:t>
          </a:r>
        </a:p>
      </dgm:t>
    </dgm:pt>
    <dgm:pt modelId="{69327D54-B5EE-4689-9EF2-8A90B102CC46}" type="parTrans" cxnId="{9C6908BB-CA1E-4A46-9020-0660F4363A1B}">
      <dgm:prSet/>
      <dgm:spPr/>
      <dgm:t>
        <a:bodyPr/>
        <a:lstStyle/>
        <a:p>
          <a:endParaRPr lang="en-US"/>
        </a:p>
      </dgm:t>
    </dgm:pt>
    <dgm:pt modelId="{9688536F-08B6-4042-A8C4-3D5C94B80653}" type="sibTrans" cxnId="{9C6908BB-CA1E-4A46-9020-0660F4363A1B}">
      <dgm:prSet/>
      <dgm:spPr/>
      <dgm:t>
        <a:bodyPr/>
        <a:lstStyle/>
        <a:p>
          <a:endParaRPr lang="en-US"/>
        </a:p>
      </dgm:t>
    </dgm:pt>
    <dgm:pt modelId="{446AC1CF-92CC-4A9F-94E1-823BA68175DA}">
      <dgm:prSet phldr="0"/>
      <dgm:spPr>
        <a:solidFill>
          <a:srgbClr val="4C05AB"/>
        </a:solidFill>
      </dgm:spPr>
      <dgm:t>
        <a:bodyPr/>
        <a:lstStyle/>
        <a:p>
          <a:pPr algn="l" rtl="0"/>
          <a:r>
            <a:rPr lang="en-US" dirty="0">
              <a:latin typeface="Calibri"/>
              <a:cs typeface="Calibri"/>
            </a:rPr>
            <a:t>Emotional and psychological health</a:t>
          </a:r>
        </a:p>
      </dgm:t>
    </dgm:pt>
    <dgm:pt modelId="{17D64923-AF04-464F-A784-5CDBC4E87E69}" type="parTrans" cxnId="{1014EC2B-A895-47A8-B634-199EA1711C24}">
      <dgm:prSet/>
      <dgm:spPr/>
    </dgm:pt>
    <dgm:pt modelId="{D73F08D1-6D0C-4537-9020-92D61CCA272C}" type="sibTrans" cxnId="{1014EC2B-A895-47A8-B634-199EA1711C24}">
      <dgm:prSet/>
      <dgm:spPr/>
    </dgm:pt>
    <dgm:pt modelId="{CE116596-1ABE-4D11-94B4-E778D56F670B}">
      <dgm:prSet phldr="0"/>
      <dgm:spPr/>
      <dgm:t>
        <a:bodyPr/>
        <a:lstStyle/>
        <a:p>
          <a:pPr algn="l" rtl="0"/>
          <a:r>
            <a:rPr lang="en-US" b="1" dirty="0">
              <a:latin typeface="Calibri"/>
              <a:cs typeface="Calibri"/>
            </a:rPr>
            <a:t>Fear, boredom and insecurity</a:t>
          </a:r>
          <a:r>
            <a:rPr lang="en-US" dirty="0">
              <a:latin typeface="Calibri"/>
              <a:cs typeface="Calibri"/>
            </a:rPr>
            <a:t> – stress of COVID and TA risks, precarity of TA</a:t>
          </a:r>
        </a:p>
      </dgm:t>
    </dgm:pt>
    <dgm:pt modelId="{31015D90-82BB-45D4-9004-5858134F281B}" type="parTrans" cxnId="{0D5F2770-BA8C-4BEC-8C41-9585955673C3}">
      <dgm:prSet/>
      <dgm:spPr/>
    </dgm:pt>
    <dgm:pt modelId="{27B45E71-32FD-415C-825C-AAD879D2D1D7}" type="sibTrans" cxnId="{0D5F2770-BA8C-4BEC-8C41-9585955673C3}">
      <dgm:prSet/>
      <dgm:spPr/>
    </dgm:pt>
    <dgm:pt modelId="{CA3AD200-80BA-47FE-9874-32D0ACAEA1FC}">
      <dgm:prSet phldr="0"/>
      <dgm:spPr>
        <a:solidFill>
          <a:schemeClr val="accent2"/>
        </a:solidFill>
      </dgm:spPr>
      <dgm:t>
        <a:bodyPr/>
        <a:lstStyle/>
        <a:p>
          <a:pPr algn="l"/>
          <a:r>
            <a:rPr lang="en-US" dirty="0">
              <a:latin typeface="Calibri"/>
              <a:cs typeface="Calibri"/>
            </a:rPr>
            <a:t> Social and relational life</a:t>
          </a:r>
        </a:p>
      </dgm:t>
    </dgm:pt>
    <dgm:pt modelId="{027B7FAE-52DF-472C-B2EB-5AAB413B3ADF}" type="parTrans" cxnId="{F3E3E442-6A68-484B-853C-82976D6DF63C}">
      <dgm:prSet/>
      <dgm:spPr/>
    </dgm:pt>
    <dgm:pt modelId="{D9F0E4C0-46CD-4FBF-AA4D-66B3A6DE788E}" type="sibTrans" cxnId="{F3E3E442-6A68-484B-853C-82976D6DF63C}">
      <dgm:prSet/>
      <dgm:spPr/>
    </dgm:pt>
    <dgm:pt modelId="{CC46C1AC-9CC0-4F56-992C-0C91283FB886}">
      <dgm:prSet phldr="0"/>
      <dgm:spPr/>
      <dgm:t>
        <a:bodyPr/>
        <a:lstStyle/>
        <a:p>
          <a:pPr algn="l" rtl="0"/>
          <a:r>
            <a:rPr lang="en-US" b="1" dirty="0">
              <a:latin typeface="Calibri"/>
              <a:cs typeface="Calibri"/>
            </a:rPr>
            <a:t>Family in the household</a:t>
          </a:r>
          <a:r>
            <a:rPr lang="en-US" dirty="0">
              <a:latin typeface="Calibri"/>
              <a:cs typeface="Calibri"/>
            </a:rPr>
            <a:t> – tensions from cramped accommodation</a:t>
          </a:r>
        </a:p>
      </dgm:t>
    </dgm:pt>
    <dgm:pt modelId="{65E4EBEB-AD1F-49B5-A8EB-D34175DF7920}" type="parTrans" cxnId="{7707C893-667E-4A34-BBE3-A6A7F71CF881}">
      <dgm:prSet/>
      <dgm:spPr/>
    </dgm:pt>
    <dgm:pt modelId="{11E23930-243D-499C-BC46-5425744A3C6D}" type="sibTrans" cxnId="{7707C893-667E-4A34-BBE3-A6A7F71CF881}">
      <dgm:prSet/>
      <dgm:spPr/>
    </dgm:pt>
    <dgm:pt modelId="{504D8A35-3029-4044-902F-914C765B48A9}">
      <dgm:prSet phldr="0"/>
      <dgm:spPr/>
      <dgm:t>
        <a:bodyPr/>
        <a:lstStyle/>
        <a:p>
          <a:pPr algn="l" rtl="0"/>
          <a:r>
            <a:rPr lang="en-US" b="1" dirty="0">
              <a:latin typeface="Calibri"/>
              <a:cs typeface="Calibri"/>
            </a:rPr>
            <a:t>Wider family</a:t>
          </a:r>
          <a:r>
            <a:rPr lang="en-US" dirty="0">
              <a:latin typeface="Calibri"/>
              <a:cs typeface="Calibri"/>
            </a:rPr>
            <a:t> – missing wider family but sometimes having more contact (online)</a:t>
          </a:r>
        </a:p>
      </dgm:t>
    </dgm:pt>
    <dgm:pt modelId="{C70AFB4A-68CC-4950-BD8C-7BDF90CC0B74}" type="parTrans" cxnId="{863E45C1-36B6-4AB9-9841-2AE9C1FA5DEB}">
      <dgm:prSet/>
      <dgm:spPr/>
    </dgm:pt>
    <dgm:pt modelId="{BBEBB036-A081-4ECB-9367-CA284B63261D}" type="sibTrans" cxnId="{863E45C1-36B6-4AB9-9841-2AE9C1FA5DEB}">
      <dgm:prSet/>
      <dgm:spPr/>
    </dgm:pt>
    <dgm:pt modelId="{A79D38BC-8159-4C35-B461-E27F161E395E}">
      <dgm:prSet phldr="0"/>
      <dgm:spPr/>
      <dgm:t>
        <a:bodyPr/>
        <a:lstStyle/>
        <a:p>
          <a:pPr algn="l" rtl="0"/>
          <a:r>
            <a:rPr lang="en-US" b="1" dirty="0">
              <a:latin typeface="Calibri"/>
              <a:cs typeface="Calibri"/>
            </a:rPr>
            <a:t>Friends </a:t>
          </a:r>
          <a:r>
            <a:rPr lang="en-US" dirty="0">
              <a:latin typeface="Calibri"/>
              <a:cs typeface="Calibri"/>
            </a:rPr>
            <a:t>– TA and lockdowns cause disruption in friendships</a:t>
          </a:r>
        </a:p>
      </dgm:t>
    </dgm:pt>
    <dgm:pt modelId="{4B92F3F6-7F14-45E3-A4FF-13E2BDABC02F}" type="parTrans" cxnId="{132F2B40-AA92-479D-89CD-4F0E0FE1D08F}">
      <dgm:prSet/>
      <dgm:spPr/>
    </dgm:pt>
    <dgm:pt modelId="{1637172D-47C1-4D50-94BE-866C6C97C0F1}" type="sibTrans" cxnId="{132F2B40-AA92-479D-89CD-4F0E0FE1D08F}">
      <dgm:prSet/>
      <dgm:spPr/>
    </dgm:pt>
    <dgm:pt modelId="{CC8687F6-60B9-444B-81EF-FA1D6888C249}">
      <dgm:prSet phldr="0"/>
      <dgm:spPr>
        <a:solidFill>
          <a:srgbClr val="4C05AB"/>
        </a:solidFill>
      </dgm:spPr>
      <dgm:t>
        <a:bodyPr/>
        <a:lstStyle/>
        <a:p>
          <a:pPr algn="l"/>
          <a:r>
            <a:rPr lang="en-US" dirty="0">
              <a:latin typeface="Calibri"/>
              <a:cs typeface="Calibri"/>
            </a:rPr>
            <a:t>Educational life</a:t>
          </a:r>
        </a:p>
      </dgm:t>
    </dgm:pt>
    <dgm:pt modelId="{734E4A17-120A-4902-B5F6-C40F9E8A5AFB}" type="parTrans" cxnId="{0EB4160C-11F9-43A6-A880-75C193E83005}">
      <dgm:prSet/>
      <dgm:spPr/>
    </dgm:pt>
    <dgm:pt modelId="{F884F798-D15E-43A2-9896-409EDE44C645}" type="sibTrans" cxnId="{0EB4160C-11F9-43A6-A880-75C193E83005}">
      <dgm:prSet/>
      <dgm:spPr/>
    </dgm:pt>
    <dgm:pt modelId="{ACFBF691-AEAD-4BC3-871F-9F14DEE31E32}">
      <dgm:prSet phldr="0"/>
      <dgm:spPr>
        <a:solidFill>
          <a:schemeClr val="accent2"/>
        </a:solidFill>
      </dgm:spPr>
      <dgm:t>
        <a:bodyPr/>
        <a:lstStyle/>
        <a:p>
          <a:pPr algn="l"/>
          <a:r>
            <a:rPr lang="en-US" dirty="0">
              <a:latin typeface="Calibri"/>
              <a:cs typeface="Calibri"/>
            </a:rPr>
            <a:t>Hobbies and leisure</a:t>
          </a:r>
        </a:p>
      </dgm:t>
    </dgm:pt>
    <dgm:pt modelId="{6658495F-C436-4FB7-8F72-2E40A6A1A50F}" type="parTrans" cxnId="{1A0C5212-87B2-48B6-B20B-0A60D2F3DD3F}">
      <dgm:prSet/>
      <dgm:spPr/>
    </dgm:pt>
    <dgm:pt modelId="{CF6F31FE-49D6-4153-B535-35BC06BE1AD4}" type="sibTrans" cxnId="{1A0C5212-87B2-48B6-B20B-0A60D2F3DD3F}">
      <dgm:prSet/>
      <dgm:spPr/>
    </dgm:pt>
    <dgm:pt modelId="{04FF35B5-95BA-4744-968C-24B8DAF5DA02}">
      <dgm:prSet phldr="0"/>
      <dgm:spPr>
        <a:solidFill>
          <a:srgbClr val="4C05AB"/>
        </a:solidFill>
      </dgm:spPr>
      <dgm:t>
        <a:bodyPr/>
        <a:lstStyle/>
        <a:p>
          <a:pPr algn="l"/>
          <a:r>
            <a:rPr lang="en-US" dirty="0">
              <a:latin typeface="Calibri"/>
              <a:cs typeface="Calibri"/>
            </a:rPr>
            <a:t>Managing daily life</a:t>
          </a:r>
        </a:p>
      </dgm:t>
    </dgm:pt>
    <dgm:pt modelId="{4CCB7323-5BF0-45C6-963C-153018152F7A}" type="parTrans" cxnId="{9070DFA0-E39B-47CC-BC0B-41D052468D25}">
      <dgm:prSet/>
      <dgm:spPr/>
    </dgm:pt>
    <dgm:pt modelId="{470E700A-E850-494C-9544-B6C4ACEFB67E}" type="sibTrans" cxnId="{9070DFA0-E39B-47CC-BC0B-41D052468D25}">
      <dgm:prSet/>
      <dgm:spPr/>
    </dgm:pt>
    <dgm:pt modelId="{F1905E64-54EC-48CE-90BD-D6A0EC1738F2}">
      <dgm:prSet phldr="0"/>
      <dgm:spPr/>
      <dgm:t>
        <a:bodyPr/>
        <a:lstStyle/>
        <a:p>
          <a:pPr algn="l" rtl="0"/>
          <a:r>
            <a:rPr lang="en-US" b="1" dirty="0">
              <a:latin typeface="Calibri"/>
              <a:cs typeface="Calibri"/>
            </a:rPr>
            <a:t>Household chores and care</a:t>
          </a:r>
          <a:r>
            <a:rPr lang="en-US" dirty="0">
              <a:latin typeface="Calibri"/>
              <a:cs typeface="Calibri"/>
            </a:rPr>
            <a:t> – more time spent at home so more time cleaning shared spaces and looking after siblings</a:t>
          </a:r>
        </a:p>
      </dgm:t>
    </dgm:pt>
    <dgm:pt modelId="{4AE795DE-3D97-44A5-9638-07045C902B6E}" type="parTrans" cxnId="{795CAF9A-3F80-4ADD-BC84-B52BC3160F1C}">
      <dgm:prSet/>
      <dgm:spPr/>
    </dgm:pt>
    <dgm:pt modelId="{C25C7CB2-4DBB-4B5B-A000-BBC3A6D8CD86}" type="sibTrans" cxnId="{795CAF9A-3F80-4ADD-BC84-B52BC3160F1C}">
      <dgm:prSet/>
      <dgm:spPr/>
    </dgm:pt>
    <dgm:pt modelId="{FE51729A-7E05-411F-B9A0-9369074D72E2}">
      <dgm:prSet phldr="0"/>
      <dgm:spPr/>
      <dgm:t>
        <a:bodyPr/>
        <a:lstStyle/>
        <a:p>
          <a:pPr algn="l" rtl="0"/>
          <a:r>
            <a:rPr lang="en-US" b="1" dirty="0">
              <a:latin typeface="Calibri"/>
              <a:cs typeface="Calibri"/>
            </a:rPr>
            <a:t>Digital access</a:t>
          </a:r>
          <a:r>
            <a:rPr lang="en-US" dirty="0">
              <a:latin typeface="Calibri"/>
              <a:cs typeface="Calibri"/>
            </a:rPr>
            <a:t> - families interviewed had devices but internet access was a challenge</a:t>
          </a:r>
        </a:p>
      </dgm:t>
    </dgm:pt>
    <dgm:pt modelId="{0EBCC1A7-8B5D-4D1F-A6C0-2BE7DEE34822}" type="parTrans" cxnId="{B6A15ECF-1E96-45BD-A7F1-E52E166AA417}">
      <dgm:prSet/>
      <dgm:spPr/>
    </dgm:pt>
    <dgm:pt modelId="{7D96C57F-F490-47F8-9349-76CFA81FB2A9}" type="sibTrans" cxnId="{B6A15ECF-1E96-45BD-A7F1-E52E166AA417}">
      <dgm:prSet/>
      <dgm:spPr/>
    </dgm:pt>
    <dgm:pt modelId="{D8AF03D7-C75F-4687-939E-24F268FD8DCB}">
      <dgm:prSet phldr="0"/>
      <dgm:spPr/>
      <dgm:t>
        <a:bodyPr/>
        <a:lstStyle/>
        <a:p>
          <a:pPr algn="l" rtl="0"/>
          <a:r>
            <a:rPr lang="en-US" b="1" dirty="0">
              <a:latin typeface="Calibri"/>
              <a:cs typeface="Calibri"/>
            </a:rPr>
            <a:t>Remote advantages</a:t>
          </a:r>
          <a:r>
            <a:rPr lang="en-US" dirty="0">
              <a:latin typeface="Calibri"/>
              <a:cs typeface="Calibri"/>
            </a:rPr>
            <a:t> – remote learning avoided a long commute to school</a:t>
          </a:r>
        </a:p>
      </dgm:t>
    </dgm:pt>
    <dgm:pt modelId="{A50FA3F0-7500-4D2A-B2C0-E6DB9D2B2F5E}" type="parTrans" cxnId="{94A58C14-F396-4064-9D57-F8325E0D9BC7}">
      <dgm:prSet/>
      <dgm:spPr/>
    </dgm:pt>
    <dgm:pt modelId="{99690A7F-40D4-4BB1-9592-5F7D03A052FB}" type="sibTrans" cxnId="{94A58C14-F396-4064-9D57-F8325E0D9BC7}">
      <dgm:prSet/>
      <dgm:spPr/>
    </dgm:pt>
    <dgm:pt modelId="{B0D39463-20CA-4419-B4D4-BC4E319A842C}">
      <dgm:prSet phldr="0"/>
      <dgm:spPr/>
      <dgm:t>
        <a:bodyPr/>
        <a:lstStyle/>
        <a:p>
          <a:pPr algn="l" rtl="0"/>
          <a:r>
            <a:rPr lang="en-US" b="1" dirty="0">
              <a:latin typeface="Calibri"/>
              <a:cs typeface="Calibri"/>
            </a:rPr>
            <a:t>Adaptation in COVID</a:t>
          </a:r>
          <a:r>
            <a:rPr lang="en-US" dirty="0">
              <a:latin typeface="Calibri"/>
              <a:cs typeface="Calibri"/>
            </a:rPr>
            <a:t> - taking on new hobbies and making use of what space they had</a:t>
          </a:r>
        </a:p>
      </dgm:t>
    </dgm:pt>
    <dgm:pt modelId="{19B17B41-54B6-422E-BCA0-C4589F1D6B7D}" type="parTrans" cxnId="{06BD98EC-AF0E-4715-91A9-9C54268A00D9}">
      <dgm:prSet/>
      <dgm:spPr/>
    </dgm:pt>
    <dgm:pt modelId="{0505876F-08E5-4F40-999E-CF438ACE25B3}" type="sibTrans" cxnId="{06BD98EC-AF0E-4715-91A9-9C54268A00D9}">
      <dgm:prSet/>
      <dgm:spPr/>
    </dgm:pt>
    <dgm:pt modelId="{3892B914-35C6-407B-97EA-1A641E39EB8E}" type="pres">
      <dgm:prSet presAssocID="{F9F06E74-3488-4959-B552-45DDB7178D4A}" presName="linear" presStyleCnt="0">
        <dgm:presLayoutVars>
          <dgm:dir/>
          <dgm:animLvl val="lvl"/>
          <dgm:resizeHandles val="exact"/>
        </dgm:presLayoutVars>
      </dgm:prSet>
      <dgm:spPr/>
    </dgm:pt>
    <dgm:pt modelId="{A97DC7F9-E4A9-46E3-AD46-469FE83FA587}" type="pres">
      <dgm:prSet presAssocID="{446AC1CF-92CC-4A9F-94E1-823BA68175DA}" presName="parentLin" presStyleCnt="0"/>
      <dgm:spPr/>
    </dgm:pt>
    <dgm:pt modelId="{BF26091F-D60C-468C-BDCB-111465F3DC5E}" type="pres">
      <dgm:prSet presAssocID="{446AC1CF-92CC-4A9F-94E1-823BA68175DA}" presName="parentLeftMargin" presStyleLbl="node1" presStyleIdx="0" presStyleCnt="5"/>
      <dgm:spPr/>
    </dgm:pt>
    <dgm:pt modelId="{8661AAA6-9504-4395-8843-EE2055EFE7B5}" type="pres">
      <dgm:prSet presAssocID="{446AC1CF-92CC-4A9F-94E1-823BA68175DA}" presName="parentText" presStyleLbl="node1" presStyleIdx="0" presStyleCnt="5">
        <dgm:presLayoutVars>
          <dgm:chMax val="0"/>
          <dgm:bulletEnabled val="1"/>
        </dgm:presLayoutVars>
      </dgm:prSet>
      <dgm:spPr/>
    </dgm:pt>
    <dgm:pt modelId="{1DCD5742-0CDB-4C95-84AE-86E5D923673A}" type="pres">
      <dgm:prSet presAssocID="{446AC1CF-92CC-4A9F-94E1-823BA68175DA}" presName="negativeSpace" presStyleCnt="0"/>
      <dgm:spPr/>
    </dgm:pt>
    <dgm:pt modelId="{9E2E9BF0-4ACE-44DC-BB9F-7051C5735B25}" type="pres">
      <dgm:prSet presAssocID="{446AC1CF-92CC-4A9F-94E1-823BA68175DA}" presName="childText" presStyleLbl="conFgAcc1" presStyleIdx="0" presStyleCnt="5">
        <dgm:presLayoutVars>
          <dgm:bulletEnabled val="1"/>
        </dgm:presLayoutVars>
      </dgm:prSet>
      <dgm:spPr/>
    </dgm:pt>
    <dgm:pt modelId="{5E6D2DD2-E9CC-44C9-A941-C48994B2E48D}" type="pres">
      <dgm:prSet presAssocID="{D73F08D1-6D0C-4537-9020-92D61CCA272C}" presName="spaceBetweenRectangles" presStyleCnt="0"/>
      <dgm:spPr/>
    </dgm:pt>
    <dgm:pt modelId="{24ADCCFF-66E3-4163-9FA2-FEB057F8ED8B}" type="pres">
      <dgm:prSet presAssocID="{CA3AD200-80BA-47FE-9874-32D0ACAEA1FC}" presName="parentLin" presStyleCnt="0"/>
      <dgm:spPr/>
    </dgm:pt>
    <dgm:pt modelId="{70167027-BF28-412D-BF48-953D839D794D}" type="pres">
      <dgm:prSet presAssocID="{CA3AD200-80BA-47FE-9874-32D0ACAEA1FC}" presName="parentLeftMargin" presStyleLbl="node1" presStyleIdx="0" presStyleCnt="5"/>
      <dgm:spPr/>
    </dgm:pt>
    <dgm:pt modelId="{F1CB32DD-D3C7-4A00-AB1A-9969800B81F4}" type="pres">
      <dgm:prSet presAssocID="{CA3AD200-80BA-47FE-9874-32D0ACAEA1FC}" presName="parentText" presStyleLbl="node1" presStyleIdx="1" presStyleCnt="5">
        <dgm:presLayoutVars>
          <dgm:chMax val="0"/>
          <dgm:bulletEnabled val="1"/>
        </dgm:presLayoutVars>
      </dgm:prSet>
      <dgm:spPr/>
    </dgm:pt>
    <dgm:pt modelId="{5C03BAD0-4351-4431-9CDA-3045CDAD18FA}" type="pres">
      <dgm:prSet presAssocID="{CA3AD200-80BA-47FE-9874-32D0ACAEA1FC}" presName="negativeSpace" presStyleCnt="0"/>
      <dgm:spPr/>
    </dgm:pt>
    <dgm:pt modelId="{481B3E4A-DC9A-4D6D-B333-60023A74892F}" type="pres">
      <dgm:prSet presAssocID="{CA3AD200-80BA-47FE-9874-32D0ACAEA1FC}" presName="childText" presStyleLbl="conFgAcc1" presStyleIdx="1" presStyleCnt="5">
        <dgm:presLayoutVars>
          <dgm:bulletEnabled val="1"/>
        </dgm:presLayoutVars>
      </dgm:prSet>
      <dgm:spPr/>
    </dgm:pt>
    <dgm:pt modelId="{FCCDEEEB-4956-4515-ACD1-9042EAC0686F}" type="pres">
      <dgm:prSet presAssocID="{D9F0E4C0-46CD-4FBF-AA4D-66B3A6DE788E}" presName="spaceBetweenRectangles" presStyleCnt="0"/>
      <dgm:spPr/>
    </dgm:pt>
    <dgm:pt modelId="{4E31CF72-82FC-41EE-8FF6-09011B467211}" type="pres">
      <dgm:prSet presAssocID="{CC8687F6-60B9-444B-81EF-FA1D6888C249}" presName="parentLin" presStyleCnt="0"/>
      <dgm:spPr/>
    </dgm:pt>
    <dgm:pt modelId="{ACB978C7-B438-43D1-B8B2-C78B5B27D5AA}" type="pres">
      <dgm:prSet presAssocID="{CC8687F6-60B9-444B-81EF-FA1D6888C249}" presName="parentLeftMargin" presStyleLbl="node1" presStyleIdx="1" presStyleCnt="5"/>
      <dgm:spPr/>
    </dgm:pt>
    <dgm:pt modelId="{8CF46900-48CE-4618-87F2-5EEBDAC66FFF}" type="pres">
      <dgm:prSet presAssocID="{CC8687F6-60B9-444B-81EF-FA1D6888C249}" presName="parentText" presStyleLbl="node1" presStyleIdx="2" presStyleCnt="5">
        <dgm:presLayoutVars>
          <dgm:chMax val="0"/>
          <dgm:bulletEnabled val="1"/>
        </dgm:presLayoutVars>
      </dgm:prSet>
      <dgm:spPr/>
    </dgm:pt>
    <dgm:pt modelId="{6FB361D1-57BE-4824-A3D1-17DD8770226D}" type="pres">
      <dgm:prSet presAssocID="{CC8687F6-60B9-444B-81EF-FA1D6888C249}" presName="negativeSpace" presStyleCnt="0"/>
      <dgm:spPr/>
    </dgm:pt>
    <dgm:pt modelId="{C34559AA-7674-4E7F-8FBA-25FD2D070E81}" type="pres">
      <dgm:prSet presAssocID="{CC8687F6-60B9-444B-81EF-FA1D6888C249}" presName="childText" presStyleLbl="conFgAcc1" presStyleIdx="2" presStyleCnt="5">
        <dgm:presLayoutVars>
          <dgm:bulletEnabled val="1"/>
        </dgm:presLayoutVars>
      </dgm:prSet>
      <dgm:spPr/>
    </dgm:pt>
    <dgm:pt modelId="{01094B10-D27F-4FD2-A6C7-13A94B96DC5A}" type="pres">
      <dgm:prSet presAssocID="{F884F798-D15E-43A2-9896-409EDE44C645}" presName="spaceBetweenRectangles" presStyleCnt="0"/>
      <dgm:spPr/>
    </dgm:pt>
    <dgm:pt modelId="{E7A36F4D-6030-4866-80F7-09E068000160}" type="pres">
      <dgm:prSet presAssocID="{ACFBF691-AEAD-4BC3-871F-9F14DEE31E32}" presName="parentLin" presStyleCnt="0"/>
      <dgm:spPr/>
    </dgm:pt>
    <dgm:pt modelId="{4A166364-55E2-4AE0-A435-2DD49E05885A}" type="pres">
      <dgm:prSet presAssocID="{ACFBF691-AEAD-4BC3-871F-9F14DEE31E32}" presName="parentLeftMargin" presStyleLbl="node1" presStyleIdx="2" presStyleCnt="5"/>
      <dgm:spPr/>
    </dgm:pt>
    <dgm:pt modelId="{2EDB1D60-7868-4BAB-8C48-E64035D28F42}" type="pres">
      <dgm:prSet presAssocID="{ACFBF691-AEAD-4BC3-871F-9F14DEE31E32}" presName="parentText" presStyleLbl="node1" presStyleIdx="3" presStyleCnt="5">
        <dgm:presLayoutVars>
          <dgm:chMax val="0"/>
          <dgm:bulletEnabled val="1"/>
        </dgm:presLayoutVars>
      </dgm:prSet>
      <dgm:spPr/>
    </dgm:pt>
    <dgm:pt modelId="{E65A0D99-B76F-429A-92BA-78942B1E2688}" type="pres">
      <dgm:prSet presAssocID="{ACFBF691-AEAD-4BC3-871F-9F14DEE31E32}" presName="negativeSpace" presStyleCnt="0"/>
      <dgm:spPr/>
    </dgm:pt>
    <dgm:pt modelId="{B0258434-B68F-47CF-ADE0-F420C6053937}" type="pres">
      <dgm:prSet presAssocID="{ACFBF691-AEAD-4BC3-871F-9F14DEE31E32}" presName="childText" presStyleLbl="conFgAcc1" presStyleIdx="3" presStyleCnt="5">
        <dgm:presLayoutVars>
          <dgm:bulletEnabled val="1"/>
        </dgm:presLayoutVars>
      </dgm:prSet>
      <dgm:spPr/>
    </dgm:pt>
    <dgm:pt modelId="{AA8183AD-42A3-4961-A3E7-14AE95554CA5}" type="pres">
      <dgm:prSet presAssocID="{CF6F31FE-49D6-4153-B535-35BC06BE1AD4}" presName="spaceBetweenRectangles" presStyleCnt="0"/>
      <dgm:spPr/>
    </dgm:pt>
    <dgm:pt modelId="{95B175AA-610C-4290-B411-EB12F6423982}" type="pres">
      <dgm:prSet presAssocID="{04FF35B5-95BA-4744-968C-24B8DAF5DA02}" presName="parentLin" presStyleCnt="0"/>
      <dgm:spPr/>
    </dgm:pt>
    <dgm:pt modelId="{5B621F3D-D0AD-42F2-8212-E8EEC6C592CA}" type="pres">
      <dgm:prSet presAssocID="{04FF35B5-95BA-4744-968C-24B8DAF5DA02}" presName="parentLeftMargin" presStyleLbl="node1" presStyleIdx="3" presStyleCnt="5"/>
      <dgm:spPr/>
    </dgm:pt>
    <dgm:pt modelId="{84BDB80E-0C79-42A3-B1BA-A490E5EC87D9}" type="pres">
      <dgm:prSet presAssocID="{04FF35B5-95BA-4744-968C-24B8DAF5DA02}" presName="parentText" presStyleLbl="node1" presStyleIdx="4" presStyleCnt="5">
        <dgm:presLayoutVars>
          <dgm:chMax val="0"/>
          <dgm:bulletEnabled val="1"/>
        </dgm:presLayoutVars>
      </dgm:prSet>
      <dgm:spPr/>
    </dgm:pt>
    <dgm:pt modelId="{17612C2B-798A-41C4-BEF3-D5097C785713}" type="pres">
      <dgm:prSet presAssocID="{04FF35B5-95BA-4744-968C-24B8DAF5DA02}" presName="negativeSpace" presStyleCnt="0"/>
      <dgm:spPr/>
    </dgm:pt>
    <dgm:pt modelId="{9BA2DE59-2BF9-4E56-8285-B8739C738D60}" type="pres">
      <dgm:prSet presAssocID="{04FF35B5-95BA-4744-968C-24B8DAF5DA02}" presName="childText" presStyleLbl="conFgAcc1" presStyleIdx="4" presStyleCnt="5">
        <dgm:presLayoutVars>
          <dgm:bulletEnabled val="1"/>
        </dgm:presLayoutVars>
      </dgm:prSet>
      <dgm:spPr/>
    </dgm:pt>
  </dgm:ptLst>
  <dgm:cxnLst>
    <dgm:cxn modelId="{EB748803-3738-4A04-A67B-9CA248F59973}" type="presOf" srcId="{D8AF03D7-C75F-4687-939E-24F268FD8DCB}" destId="{C34559AA-7674-4E7F-8FBA-25FD2D070E81}" srcOrd="0" destOrd="1" presId="urn:microsoft.com/office/officeart/2005/8/layout/list1"/>
    <dgm:cxn modelId="{B11A0A07-D8B2-45CE-BBBA-B1A4C7440E37}" type="presOf" srcId="{B0D39463-20CA-4419-B4D4-BC4E319A842C}" destId="{B0258434-B68F-47CF-ADE0-F420C6053937}" srcOrd="0" destOrd="0" presId="urn:microsoft.com/office/officeart/2005/8/layout/list1"/>
    <dgm:cxn modelId="{CB705D08-39F0-44C0-A79D-68A2EDEEA479}" type="presOf" srcId="{CC46C1AC-9CC0-4F56-992C-0C91283FB886}" destId="{481B3E4A-DC9A-4D6D-B333-60023A74892F}" srcOrd="0" destOrd="0" presId="urn:microsoft.com/office/officeart/2005/8/layout/list1"/>
    <dgm:cxn modelId="{0EB4160C-11F9-43A6-A880-75C193E83005}" srcId="{F9F06E74-3488-4959-B552-45DDB7178D4A}" destId="{CC8687F6-60B9-444B-81EF-FA1D6888C249}" srcOrd="2" destOrd="0" parTransId="{734E4A17-120A-4902-B5F6-C40F9E8A5AFB}" sibTransId="{F884F798-D15E-43A2-9896-409EDE44C645}"/>
    <dgm:cxn modelId="{1A0C5212-87B2-48B6-B20B-0A60D2F3DD3F}" srcId="{F9F06E74-3488-4959-B552-45DDB7178D4A}" destId="{ACFBF691-AEAD-4BC3-871F-9F14DEE31E32}" srcOrd="3" destOrd="0" parTransId="{6658495F-C436-4FB7-8F72-2E40A6A1A50F}" sibTransId="{CF6F31FE-49D6-4153-B535-35BC06BE1AD4}"/>
    <dgm:cxn modelId="{E9355D12-4AEB-4563-BD0F-50FD6EE0D185}" type="presOf" srcId="{04FF35B5-95BA-4744-968C-24B8DAF5DA02}" destId="{84BDB80E-0C79-42A3-B1BA-A490E5EC87D9}" srcOrd="1" destOrd="0" presId="urn:microsoft.com/office/officeart/2005/8/layout/list1"/>
    <dgm:cxn modelId="{94A58C14-F396-4064-9D57-F8325E0D9BC7}" srcId="{CC8687F6-60B9-444B-81EF-FA1D6888C249}" destId="{D8AF03D7-C75F-4687-939E-24F268FD8DCB}" srcOrd="1" destOrd="0" parTransId="{A50FA3F0-7500-4D2A-B2C0-E6DB9D2B2F5E}" sibTransId="{99690A7F-40D4-4BB1-9592-5F7D03A052FB}"/>
    <dgm:cxn modelId="{1014EC2B-A895-47A8-B634-199EA1711C24}" srcId="{F9F06E74-3488-4959-B552-45DDB7178D4A}" destId="{446AC1CF-92CC-4A9F-94E1-823BA68175DA}" srcOrd="0" destOrd="0" parTransId="{17D64923-AF04-464F-A784-5CDBC4E87E69}" sibTransId="{D73F08D1-6D0C-4537-9020-92D61CCA272C}"/>
    <dgm:cxn modelId="{6C66412F-3CBA-484C-B54B-50546CDEC240}" type="presOf" srcId="{04FF35B5-95BA-4744-968C-24B8DAF5DA02}" destId="{5B621F3D-D0AD-42F2-8212-E8EEC6C592CA}" srcOrd="0" destOrd="0" presId="urn:microsoft.com/office/officeart/2005/8/layout/list1"/>
    <dgm:cxn modelId="{132F2B40-AA92-479D-89CD-4F0E0FE1D08F}" srcId="{CA3AD200-80BA-47FE-9874-32D0ACAEA1FC}" destId="{A79D38BC-8159-4C35-B461-E27F161E395E}" srcOrd="2" destOrd="0" parTransId="{4B92F3F6-7F14-45E3-A4FF-13E2BDABC02F}" sibTransId="{1637172D-47C1-4D50-94BE-866C6C97C0F1}"/>
    <dgm:cxn modelId="{151C5540-A72C-4A88-81AD-3C449E040A23}" type="presOf" srcId="{CC8687F6-60B9-444B-81EF-FA1D6888C249}" destId="{8CF46900-48CE-4618-87F2-5EEBDAC66FFF}" srcOrd="1" destOrd="0" presId="urn:microsoft.com/office/officeart/2005/8/layout/list1"/>
    <dgm:cxn modelId="{F3E3E442-6A68-484B-853C-82976D6DF63C}" srcId="{F9F06E74-3488-4959-B552-45DDB7178D4A}" destId="{CA3AD200-80BA-47FE-9874-32D0ACAEA1FC}" srcOrd="1" destOrd="0" parTransId="{027B7FAE-52DF-472C-B2EB-5AAB413B3ADF}" sibTransId="{D9F0E4C0-46CD-4FBF-AA4D-66B3A6DE788E}"/>
    <dgm:cxn modelId="{F77CC84F-D6B2-4157-BAD5-82E55777A22A}" type="presOf" srcId="{ACFBF691-AEAD-4BC3-871F-9F14DEE31E32}" destId="{2EDB1D60-7868-4BAB-8C48-E64035D28F42}" srcOrd="1" destOrd="0" presId="urn:microsoft.com/office/officeart/2005/8/layout/list1"/>
    <dgm:cxn modelId="{18EE2458-354A-4767-838A-11A519DB0158}" type="presOf" srcId="{F1905E64-54EC-48CE-90BD-D6A0EC1738F2}" destId="{9BA2DE59-2BF9-4E56-8285-B8739C738D60}" srcOrd="0" destOrd="0" presId="urn:microsoft.com/office/officeart/2005/8/layout/list1"/>
    <dgm:cxn modelId="{2F99F85D-D309-4393-8473-0140255217FF}" type="presOf" srcId="{CA3AD200-80BA-47FE-9874-32D0ACAEA1FC}" destId="{70167027-BF28-412D-BF48-953D839D794D}" srcOrd="0" destOrd="0" presId="urn:microsoft.com/office/officeart/2005/8/layout/list1"/>
    <dgm:cxn modelId="{6F8FEA64-664D-4FAB-BE35-10ECB34219B3}" type="presOf" srcId="{504D8A35-3029-4044-902F-914C765B48A9}" destId="{481B3E4A-DC9A-4D6D-B333-60023A74892F}" srcOrd="0" destOrd="1" presId="urn:microsoft.com/office/officeart/2005/8/layout/list1"/>
    <dgm:cxn modelId="{0D5F2770-BA8C-4BEC-8C41-9585955673C3}" srcId="{446AC1CF-92CC-4A9F-94E1-823BA68175DA}" destId="{CE116596-1ABE-4D11-94B4-E778D56F670B}" srcOrd="0" destOrd="0" parTransId="{31015D90-82BB-45D4-9004-5858134F281B}" sibTransId="{27B45E71-32FD-415C-825C-AAD879D2D1D7}"/>
    <dgm:cxn modelId="{DF899D70-6271-4419-BF42-713E5B6C75F3}" type="presOf" srcId="{53103708-DB05-4092-86E2-9A8D295FBD18}" destId="{9BA2DE59-2BF9-4E56-8285-B8739C738D60}" srcOrd="0" destOrd="1" presId="urn:microsoft.com/office/officeart/2005/8/layout/list1"/>
    <dgm:cxn modelId="{DFAEBD70-6CFB-470B-9732-AF29321E9EBB}" type="presOf" srcId="{CA3AD200-80BA-47FE-9874-32D0ACAEA1FC}" destId="{F1CB32DD-D3C7-4A00-AB1A-9969800B81F4}" srcOrd="1" destOrd="0" presId="urn:microsoft.com/office/officeart/2005/8/layout/list1"/>
    <dgm:cxn modelId="{BC589A85-38F8-4CB4-BB20-7B9C65A092DD}" type="presOf" srcId="{FE51729A-7E05-411F-B9A0-9369074D72E2}" destId="{C34559AA-7674-4E7F-8FBA-25FD2D070E81}" srcOrd="0" destOrd="0" presId="urn:microsoft.com/office/officeart/2005/8/layout/list1"/>
    <dgm:cxn modelId="{7707C893-667E-4A34-BBE3-A6A7F71CF881}" srcId="{CA3AD200-80BA-47FE-9874-32D0ACAEA1FC}" destId="{CC46C1AC-9CC0-4F56-992C-0C91283FB886}" srcOrd="0" destOrd="0" parTransId="{65E4EBEB-AD1F-49B5-A8EB-D34175DF7920}" sibTransId="{11E23930-243D-499C-BC46-5425744A3C6D}"/>
    <dgm:cxn modelId="{5581FD93-DB43-4983-A465-EFF33C7BBB77}" type="presOf" srcId="{CE116596-1ABE-4D11-94B4-E778D56F670B}" destId="{9E2E9BF0-4ACE-44DC-BB9F-7051C5735B25}" srcOrd="0" destOrd="0" presId="urn:microsoft.com/office/officeart/2005/8/layout/list1"/>
    <dgm:cxn modelId="{795CAF9A-3F80-4ADD-BC84-B52BC3160F1C}" srcId="{04FF35B5-95BA-4744-968C-24B8DAF5DA02}" destId="{F1905E64-54EC-48CE-90BD-D6A0EC1738F2}" srcOrd="0" destOrd="0" parTransId="{4AE795DE-3D97-44A5-9638-07045C902B6E}" sibTransId="{C25C7CB2-4DBB-4B5B-A000-BBC3A6D8CD86}"/>
    <dgm:cxn modelId="{9070DFA0-E39B-47CC-BC0B-41D052468D25}" srcId="{F9F06E74-3488-4959-B552-45DDB7178D4A}" destId="{04FF35B5-95BA-4744-968C-24B8DAF5DA02}" srcOrd="4" destOrd="0" parTransId="{4CCB7323-5BF0-45C6-963C-153018152F7A}" sibTransId="{470E700A-E850-494C-9544-B6C4ACEFB67E}"/>
    <dgm:cxn modelId="{61AB96A3-1D0C-4179-A5BE-4501588F29C5}" type="presOf" srcId="{ACFBF691-AEAD-4BC3-871F-9F14DEE31E32}" destId="{4A166364-55E2-4AE0-A435-2DD49E05885A}" srcOrd="0" destOrd="0" presId="urn:microsoft.com/office/officeart/2005/8/layout/list1"/>
    <dgm:cxn modelId="{9C6908BB-CA1E-4A46-9020-0660F4363A1B}" srcId="{04FF35B5-95BA-4744-968C-24B8DAF5DA02}" destId="{53103708-DB05-4092-86E2-9A8D295FBD18}" srcOrd="1" destOrd="0" parTransId="{69327D54-B5EE-4689-9EF2-8A90B102CC46}" sibTransId="{9688536F-08B6-4042-A8C4-3D5C94B80653}"/>
    <dgm:cxn modelId="{915F4CBE-9313-4F00-9066-6CA5084FCB4B}" type="presOf" srcId="{A79D38BC-8159-4C35-B461-E27F161E395E}" destId="{481B3E4A-DC9A-4D6D-B333-60023A74892F}" srcOrd="0" destOrd="2" presId="urn:microsoft.com/office/officeart/2005/8/layout/list1"/>
    <dgm:cxn modelId="{863E45C1-36B6-4AB9-9841-2AE9C1FA5DEB}" srcId="{CA3AD200-80BA-47FE-9874-32D0ACAEA1FC}" destId="{504D8A35-3029-4044-902F-914C765B48A9}" srcOrd="1" destOrd="0" parTransId="{C70AFB4A-68CC-4950-BD8C-7BDF90CC0B74}" sibTransId="{BBEBB036-A081-4ECB-9367-CA284B63261D}"/>
    <dgm:cxn modelId="{F0ECACC4-B0A2-4B1A-9CF3-FEEF3349E959}" type="presOf" srcId="{F9F06E74-3488-4959-B552-45DDB7178D4A}" destId="{3892B914-35C6-407B-97EA-1A641E39EB8E}" srcOrd="0" destOrd="0" presId="urn:microsoft.com/office/officeart/2005/8/layout/list1"/>
    <dgm:cxn modelId="{89A422C9-DC15-4EE1-B1D4-73A17C993C7C}" type="presOf" srcId="{446AC1CF-92CC-4A9F-94E1-823BA68175DA}" destId="{BF26091F-D60C-468C-BDCB-111465F3DC5E}" srcOrd="0" destOrd="0" presId="urn:microsoft.com/office/officeart/2005/8/layout/list1"/>
    <dgm:cxn modelId="{B6A15ECF-1E96-45BD-A7F1-E52E166AA417}" srcId="{CC8687F6-60B9-444B-81EF-FA1D6888C249}" destId="{FE51729A-7E05-411F-B9A0-9369074D72E2}" srcOrd="0" destOrd="0" parTransId="{0EBCC1A7-8B5D-4D1F-A6C0-2BE7DEE34822}" sibTransId="{7D96C57F-F490-47F8-9349-76CFA81FB2A9}"/>
    <dgm:cxn modelId="{3220FAD1-F635-4619-9FDF-F4B484D0E47C}" type="presOf" srcId="{446AC1CF-92CC-4A9F-94E1-823BA68175DA}" destId="{8661AAA6-9504-4395-8843-EE2055EFE7B5}" srcOrd="1" destOrd="0" presId="urn:microsoft.com/office/officeart/2005/8/layout/list1"/>
    <dgm:cxn modelId="{06BD98EC-AF0E-4715-91A9-9C54268A00D9}" srcId="{ACFBF691-AEAD-4BC3-871F-9F14DEE31E32}" destId="{B0D39463-20CA-4419-B4D4-BC4E319A842C}" srcOrd="0" destOrd="0" parTransId="{19B17B41-54B6-422E-BCA0-C4589F1D6B7D}" sibTransId="{0505876F-08E5-4F40-999E-CF438ACE25B3}"/>
    <dgm:cxn modelId="{6F0A9BF7-46F3-4C28-AC12-B505113A3FB2}" type="presOf" srcId="{CC8687F6-60B9-444B-81EF-FA1D6888C249}" destId="{ACB978C7-B438-43D1-B8B2-C78B5B27D5AA}" srcOrd="0" destOrd="0" presId="urn:microsoft.com/office/officeart/2005/8/layout/list1"/>
    <dgm:cxn modelId="{C6D96184-BBA1-43BC-B87E-8ED1058BC57A}" type="presParOf" srcId="{3892B914-35C6-407B-97EA-1A641E39EB8E}" destId="{A97DC7F9-E4A9-46E3-AD46-469FE83FA587}" srcOrd="0" destOrd="0" presId="urn:microsoft.com/office/officeart/2005/8/layout/list1"/>
    <dgm:cxn modelId="{7F47EC86-023E-4E03-8297-546F99997B15}" type="presParOf" srcId="{A97DC7F9-E4A9-46E3-AD46-469FE83FA587}" destId="{BF26091F-D60C-468C-BDCB-111465F3DC5E}" srcOrd="0" destOrd="0" presId="urn:microsoft.com/office/officeart/2005/8/layout/list1"/>
    <dgm:cxn modelId="{08997160-A3F6-4D19-AA77-BF5EE0014641}" type="presParOf" srcId="{A97DC7F9-E4A9-46E3-AD46-469FE83FA587}" destId="{8661AAA6-9504-4395-8843-EE2055EFE7B5}" srcOrd="1" destOrd="0" presId="urn:microsoft.com/office/officeart/2005/8/layout/list1"/>
    <dgm:cxn modelId="{4ACABBE6-7996-4CAC-8E41-8F770B9ED869}" type="presParOf" srcId="{3892B914-35C6-407B-97EA-1A641E39EB8E}" destId="{1DCD5742-0CDB-4C95-84AE-86E5D923673A}" srcOrd="1" destOrd="0" presId="urn:microsoft.com/office/officeart/2005/8/layout/list1"/>
    <dgm:cxn modelId="{7F73C6F6-E21C-4896-8078-9F3D513CB1C0}" type="presParOf" srcId="{3892B914-35C6-407B-97EA-1A641E39EB8E}" destId="{9E2E9BF0-4ACE-44DC-BB9F-7051C5735B25}" srcOrd="2" destOrd="0" presId="urn:microsoft.com/office/officeart/2005/8/layout/list1"/>
    <dgm:cxn modelId="{F282FA38-B775-4B78-8605-632DB2E2DA03}" type="presParOf" srcId="{3892B914-35C6-407B-97EA-1A641E39EB8E}" destId="{5E6D2DD2-E9CC-44C9-A941-C48994B2E48D}" srcOrd="3" destOrd="0" presId="urn:microsoft.com/office/officeart/2005/8/layout/list1"/>
    <dgm:cxn modelId="{367E116F-301B-4D44-97DE-3F1575E54CC3}" type="presParOf" srcId="{3892B914-35C6-407B-97EA-1A641E39EB8E}" destId="{24ADCCFF-66E3-4163-9FA2-FEB057F8ED8B}" srcOrd="4" destOrd="0" presId="urn:microsoft.com/office/officeart/2005/8/layout/list1"/>
    <dgm:cxn modelId="{8D089392-84FD-4D7C-BF31-691C59886BD2}" type="presParOf" srcId="{24ADCCFF-66E3-4163-9FA2-FEB057F8ED8B}" destId="{70167027-BF28-412D-BF48-953D839D794D}" srcOrd="0" destOrd="0" presId="urn:microsoft.com/office/officeart/2005/8/layout/list1"/>
    <dgm:cxn modelId="{EE6F8DA6-A1DF-49B3-94FB-B29BB86C9DF5}" type="presParOf" srcId="{24ADCCFF-66E3-4163-9FA2-FEB057F8ED8B}" destId="{F1CB32DD-D3C7-4A00-AB1A-9969800B81F4}" srcOrd="1" destOrd="0" presId="urn:microsoft.com/office/officeart/2005/8/layout/list1"/>
    <dgm:cxn modelId="{D4897FDC-C952-4C75-BFC6-1AC4FBB9A399}" type="presParOf" srcId="{3892B914-35C6-407B-97EA-1A641E39EB8E}" destId="{5C03BAD0-4351-4431-9CDA-3045CDAD18FA}" srcOrd="5" destOrd="0" presId="urn:microsoft.com/office/officeart/2005/8/layout/list1"/>
    <dgm:cxn modelId="{E7729175-2826-4E0F-96AD-2124F8AB923C}" type="presParOf" srcId="{3892B914-35C6-407B-97EA-1A641E39EB8E}" destId="{481B3E4A-DC9A-4D6D-B333-60023A74892F}" srcOrd="6" destOrd="0" presId="urn:microsoft.com/office/officeart/2005/8/layout/list1"/>
    <dgm:cxn modelId="{613DFD29-9535-4AA0-9733-774DE3AE09AB}" type="presParOf" srcId="{3892B914-35C6-407B-97EA-1A641E39EB8E}" destId="{FCCDEEEB-4956-4515-ACD1-9042EAC0686F}" srcOrd="7" destOrd="0" presId="urn:microsoft.com/office/officeart/2005/8/layout/list1"/>
    <dgm:cxn modelId="{D5721BD8-CC49-4FA8-A4AE-BCA97CFC6B3F}" type="presParOf" srcId="{3892B914-35C6-407B-97EA-1A641E39EB8E}" destId="{4E31CF72-82FC-41EE-8FF6-09011B467211}" srcOrd="8" destOrd="0" presId="urn:microsoft.com/office/officeart/2005/8/layout/list1"/>
    <dgm:cxn modelId="{841B8085-2796-4FD7-991B-CCD7F472B550}" type="presParOf" srcId="{4E31CF72-82FC-41EE-8FF6-09011B467211}" destId="{ACB978C7-B438-43D1-B8B2-C78B5B27D5AA}" srcOrd="0" destOrd="0" presId="urn:microsoft.com/office/officeart/2005/8/layout/list1"/>
    <dgm:cxn modelId="{F3380BF7-224F-49D7-90E8-E5C2D3DFCCB8}" type="presParOf" srcId="{4E31CF72-82FC-41EE-8FF6-09011B467211}" destId="{8CF46900-48CE-4618-87F2-5EEBDAC66FFF}" srcOrd="1" destOrd="0" presId="urn:microsoft.com/office/officeart/2005/8/layout/list1"/>
    <dgm:cxn modelId="{8C5F089B-5A44-4C1D-BCEE-94EF7F667148}" type="presParOf" srcId="{3892B914-35C6-407B-97EA-1A641E39EB8E}" destId="{6FB361D1-57BE-4824-A3D1-17DD8770226D}" srcOrd="9" destOrd="0" presId="urn:microsoft.com/office/officeart/2005/8/layout/list1"/>
    <dgm:cxn modelId="{2C779F18-987E-4045-A2C4-DA081EDD63C5}" type="presParOf" srcId="{3892B914-35C6-407B-97EA-1A641E39EB8E}" destId="{C34559AA-7674-4E7F-8FBA-25FD2D070E81}" srcOrd="10" destOrd="0" presId="urn:microsoft.com/office/officeart/2005/8/layout/list1"/>
    <dgm:cxn modelId="{5121815F-965F-481D-88AA-E0A12703D4EA}" type="presParOf" srcId="{3892B914-35C6-407B-97EA-1A641E39EB8E}" destId="{01094B10-D27F-4FD2-A6C7-13A94B96DC5A}" srcOrd="11" destOrd="0" presId="urn:microsoft.com/office/officeart/2005/8/layout/list1"/>
    <dgm:cxn modelId="{1600D278-7066-420F-A539-69E5C389AE61}" type="presParOf" srcId="{3892B914-35C6-407B-97EA-1A641E39EB8E}" destId="{E7A36F4D-6030-4866-80F7-09E068000160}" srcOrd="12" destOrd="0" presId="urn:microsoft.com/office/officeart/2005/8/layout/list1"/>
    <dgm:cxn modelId="{5FD9A0F6-B893-44BC-8712-34565C4E72F8}" type="presParOf" srcId="{E7A36F4D-6030-4866-80F7-09E068000160}" destId="{4A166364-55E2-4AE0-A435-2DD49E05885A}" srcOrd="0" destOrd="0" presId="urn:microsoft.com/office/officeart/2005/8/layout/list1"/>
    <dgm:cxn modelId="{E7DC073A-F7A8-4782-AFBC-BC102D0E44F1}" type="presParOf" srcId="{E7A36F4D-6030-4866-80F7-09E068000160}" destId="{2EDB1D60-7868-4BAB-8C48-E64035D28F42}" srcOrd="1" destOrd="0" presId="urn:microsoft.com/office/officeart/2005/8/layout/list1"/>
    <dgm:cxn modelId="{4FEE1164-6618-4EA9-991C-EFBFD9E693E7}" type="presParOf" srcId="{3892B914-35C6-407B-97EA-1A641E39EB8E}" destId="{E65A0D99-B76F-429A-92BA-78942B1E2688}" srcOrd="13" destOrd="0" presId="urn:microsoft.com/office/officeart/2005/8/layout/list1"/>
    <dgm:cxn modelId="{7F143E12-E05E-4407-BDA6-2708C26746AC}" type="presParOf" srcId="{3892B914-35C6-407B-97EA-1A641E39EB8E}" destId="{B0258434-B68F-47CF-ADE0-F420C6053937}" srcOrd="14" destOrd="0" presId="urn:microsoft.com/office/officeart/2005/8/layout/list1"/>
    <dgm:cxn modelId="{36B6C38D-9BB4-4A8E-A703-5A22866F6907}" type="presParOf" srcId="{3892B914-35C6-407B-97EA-1A641E39EB8E}" destId="{AA8183AD-42A3-4961-A3E7-14AE95554CA5}" srcOrd="15" destOrd="0" presId="urn:microsoft.com/office/officeart/2005/8/layout/list1"/>
    <dgm:cxn modelId="{DFE2EA65-CCD9-490A-8983-C354A89B422D}" type="presParOf" srcId="{3892B914-35C6-407B-97EA-1A641E39EB8E}" destId="{95B175AA-610C-4290-B411-EB12F6423982}" srcOrd="16" destOrd="0" presId="urn:microsoft.com/office/officeart/2005/8/layout/list1"/>
    <dgm:cxn modelId="{6B5B63EC-C821-40B5-AB20-E425C3A872BE}" type="presParOf" srcId="{95B175AA-610C-4290-B411-EB12F6423982}" destId="{5B621F3D-D0AD-42F2-8212-E8EEC6C592CA}" srcOrd="0" destOrd="0" presId="urn:microsoft.com/office/officeart/2005/8/layout/list1"/>
    <dgm:cxn modelId="{245F40FB-47D4-4703-AF15-419060974D61}" type="presParOf" srcId="{95B175AA-610C-4290-B411-EB12F6423982}" destId="{84BDB80E-0C79-42A3-B1BA-A490E5EC87D9}" srcOrd="1" destOrd="0" presId="urn:microsoft.com/office/officeart/2005/8/layout/list1"/>
    <dgm:cxn modelId="{55186028-C151-413B-8A88-4D3579FA2851}" type="presParOf" srcId="{3892B914-35C6-407B-97EA-1A641E39EB8E}" destId="{17612C2B-798A-41C4-BEF3-D5097C785713}" srcOrd="17" destOrd="0" presId="urn:microsoft.com/office/officeart/2005/8/layout/list1"/>
    <dgm:cxn modelId="{98E44279-57DF-4585-9DCB-5A8729124AD4}" type="presParOf" srcId="{3892B914-35C6-407B-97EA-1A641E39EB8E}" destId="{9BA2DE59-2BF9-4E56-8285-B8739C738D60}"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D884F4-AC67-436E-8C2F-A6F8279E057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87B95A2C-8715-4F67-9F04-15A2A5054EE6}">
      <dgm:prSet phldrT="[Text]" phldr="0"/>
      <dgm:spPr>
        <a:solidFill>
          <a:srgbClr val="7030A0"/>
        </a:solidFill>
      </dgm:spPr>
      <dgm:t>
        <a:bodyPr/>
        <a:lstStyle/>
        <a:p>
          <a:pPr rtl="0"/>
          <a:r>
            <a:rPr lang="en-GB">
              <a:latin typeface="Calibri"/>
              <a:cs typeface="Calibri"/>
            </a:rPr>
            <a:t>Children's art workshops</a:t>
          </a:r>
        </a:p>
      </dgm:t>
    </dgm:pt>
    <dgm:pt modelId="{D7C68ADC-9E03-4750-AD95-1FF43039ACDD}" type="parTrans" cxnId="{0C1315CB-F942-4372-859E-093143712DDE}">
      <dgm:prSet/>
      <dgm:spPr/>
      <dgm:t>
        <a:bodyPr/>
        <a:lstStyle/>
        <a:p>
          <a:endParaRPr lang="en-US"/>
        </a:p>
      </dgm:t>
    </dgm:pt>
    <dgm:pt modelId="{7CBC5B2F-939A-4F5C-A8DB-E082354FED11}" type="sibTrans" cxnId="{0C1315CB-F942-4372-859E-093143712DDE}">
      <dgm:prSet/>
      <dgm:spPr/>
      <dgm:t>
        <a:bodyPr/>
        <a:lstStyle/>
        <a:p>
          <a:endParaRPr lang="en-US"/>
        </a:p>
      </dgm:t>
    </dgm:pt>
    <dgm:pt modelId="{A18E23D6-D1FD-42E3-8BE1-12673F8C1D81}">
      <dgm:prSet phldr="0"/>
      <dgm:spPr/>
      <dgm:t>
        <a:bodyPr/>
        <a:lstStyle/>
        <a:p>
          <a:pPr rtl="0"/>
          <a:r>
            <a:rPr lang="en-GB">
              <a:latin typeface="Calibri"/>
              <a:cs typeface="Calibri"/>
            </a:rPr>
            <a:t>Partnered with </a:t>
          </a:r>
          <a:r>
            <a:rPr lang="en-GB" err="1">
              <a:latin typeface="Calibri"/>
              <a:cs typeface="Calibri"/>
            </a:rPr>
            <a:t>Graffwerks</a:t>
          </a:r>
          <a:r>
            <a:rPr lang="en-GB">
              <a:latin typeface="Calibri"/>
              <a:cs typeface="Calibri"/>
            </a:rPr>
            <a:t>, a nationally recognised street art team, local authorities and other organisations</a:t>
          </a:r>
        </a:p>
      </dgm:t>
    </dgm:pt>
    <dgm:pt modelId="{ADFCFF20-774D-49A5-9A9A-4E4C13B14859}" type="parTrans" cxnId="{B8E57942-EAF8-4394-930D-1D514EE483FC}">
      <dgm:prSet/>
      <dgm:spPr/>
    </dgm:pt>
    <dgm:pt modelId="{EE046F6E-B81B-41BF-A8CA-028C885FA646}" type="sibTrans" cxnId="{B8E57942-EAF8-4394-930D-1D514EE483FC}">
      <dgm:prSet/>
      <dgm:spPr/>
    </dgm:pt>
    <dgm:pt modelId="{1507AA28-744F-475A-A43C-74367D1CD51E}">
      <dgm:prSet phldr="0"/>
      <dgm:spPr/>
      <dgm:t>
        <a:bodyPr/>
        <a:lstStyle/>
        <a:p>
          <a:pPr rtl="0"/>
          <a:r>
            <a:rPr lang="en-GB">
              <a:latin typeface="Calibri"/>
              <a:cs typeface="Calibri"/>
            </a:rPr>
            <a:t>Children used art to tell us about their experiences of lockdown</a:t>
          </a:r>
        </a:p>
      </dgm:t>
    </dgm:pt>
    <dgm:pt modelId="{9BA536C3-F708-4D46-A04C-687E966882C9}" type="parTrans" cxnId="{E13159DC-FE08-4A87-A7A8-8D9F6F30D25F}">
      <dgm:prSet/>
      <dgm:spPr/>
    </dgm:pt>
    <dgm:pt modelId="{DFCE1E4C-EA2B-4DAA-92A5-E5110D1EDC83}" type="sibTrans" cxnId="{E13159DC-FE08-4A87-A7A8-8D9F6F30D25F}">
      <dgm:prSet/>
      <dgm:spPr/>
    </dgm:pt>
    <dgm:pt modelId="{BE8591FE-B9D6-4B6A-B117-BA88DD51562E}">
      <dgm:prSet phldr="0"/>
      <dgm:spPr/>
      <dgm:t>
        <a:bodyPr/>
        <a:lstStyle/>
        <a:p>
          <a:pPr rtl="0"/>
          <a:r>
            <a:rPr lang="en-GB">
              <a:latin typeface="Calibri"/>
              <a:cs typeface="Calibri"/>
            </a:rPr>
            <a:t>Community stories</a:t>
          </a:r>
          <a:endParaRPr lang="en-US">
            <a:latin typeface="Calibri"/>
            <a:cs typeface="Calibri"/>
          </a:endParaRPr>
        </a:p>
      </dgm:t>
    </dgm:pt>
    <dgm:pt modelId="{03D133A5-529C-4590-A67A-3998656CA81A}" type="parTrans" cxnId="{62504D04-B1D3-469A-828D-5E8B0EECF53A}">
      <dgm:prSet/>
      <dgm:spPr/>
    </dgm:pt>
    <dgm:pt modelId="{98176586-EF66-49B7-8B9D-D42F488B82F9}" type="sibTrans" cxnId="{62504D04-B1D3-469A-828D-5E8B0EECF53A}">
      <dgm:prSet/>
      <dgm:spPr/>
    </dgm:pt>
    <dgm:pt modelId="{EBC9D570-B74E-4557-A9E5-1D2CD49FA836}">
      <dgm:prSet phldr="0"/>
      <dgm:spPr/>
      <dgm:t>
        <a:bodyPr/>
        <a:lstStyle/>
        <a:p>
          <a:pPr rtl="0"/>
          <a:r>
            <a:rPr lang="en-GB">
              <a:latin typeface="Calibri"/>
              <a:cs typeface="Calibri"/>
            </a:rPr>
            <a:t>Open invite to share stories with us to promote dialogue around TA</a:t>
          </a:r>
          <a:endParaRPr lang="en-US">
            <a:latin typeface="Calibri"/>
            <a:cs typeface="Calibri"/>
          </a:endParaRPr>
        </a:p>
      </dgm:t>
    </dgm:pt>
    <dgm:pt modelId="{B0D3EC24-D973-4A52-860F-C1E9EF08C889}" type="parTrans" cxnId="{C48A63C1-C819-4A18-A63D-2B0992550B8F}">
      <dgm:prSet/>
      <dgm:spPr/>
    </dgm:pt>
    <dgm:pt modelId="{E2E6F878-10C9-49C3-8F3B-3657E2CAE6FC}" type="sibTrans" cxnId="{C48A63C1-C819-4A18-A63D-2B0992550B8F}">
      <dgm:prSet/>
      <dgm:spPr/>
    </dgm:pt>
    <dgm:pt modelId="{58213F13-9B7C-4D2F-BBDD-6C52B074DC7E}">
      <dgm:prSet phldr="0"/>
      <dgm:spPr/>
      <dgm:t>
        <a:bodyPr/>
        <a:lstStyle/>
        <a:p>
          <a:pPr rtl="0"/>
          <a:r>
            <a:rPr lang="en-GB">
              <a:latin typeface="Calibri"/>
              <a:cs typeface="Calibri"/>
            </a:rPr>
            <a:t>Developing video stories with participants based on their words, audio, video and pictures</a:t>
          </a:r>
        </a:p>
      </dgm:t>
    </dgm:pt>
    <dgm:pt modelId="{81F38D67-C6DC-467C-8638-28EF9398BFF1}" type="parTrans" cxnId="{B80C016E-4A67-4051-9B0F-71C89BD0C0D6}">
      <dgm:prSet/>
      <dgm:spPr/>
    </dgm:pt>
    <dgm:pt modelId="{C3494355-D544-4F73-9BB4-82B47BE0C77F}" type="sibTrans" cxnId="{B80C016E-4A67-4051-9B0F-71C89BD0C0D6}">
      <dgm:prSet/>
      <dgm:spPr/>
    </dgm:pt>
    <dgm:pt modelId="{2BF03C14-624F-4C85-A1FD-D517659FC65A}">
      <dgm:prSet phldr="0"/>
      <dgm:spPr/>
      <dgm:t>
        <a:bodyPr/>
        <a:lstStyle/>
        <a:p>
          <a:pPr rtl="0"/>
          <a:r>
            <a:rPr lang="en-GB">
              <a:latin typeface="Calibri"/>
              <a:cs typeface="Calibri"/>
            </a:rPr>
            <a:t>Digital stories</a:t>
          </a:r>
          <a:endParaRPr lang="en-US">
            <a:latin typeface="Calibri"/>
            <a:cs typeface="Calibri"/>
          </a:endParaRPr>
        </a:p>
      </dgm:t>
    </dgm:pt>
    <dgm:pt modelId="{223D1E13-BC44-4CB1-B405-5E73B648184B}" type="parTrans" cxnId="{045CE47D-BA68-4951-BE72-901B6D7C1036}">
      <dgm:prSet/>
      <dgm:spPr/>
    </dgm:pt>
    <dgm:pt modelId="{9DCB16DC-37F3-4635-AD8F-0FF0AD79D96D}" type="sibTrans" cxnId="{045CE47D-BA68-4951-BE72-901B6D7C1036}">
      <dgm:prSet/>
      <dgm:spPr/>
    </dgm:pt>
    <dgm:pt modelId="{091792C6-1DE3-457D-A09B-E52B20BECDB1}" type="pres">
      <dgm:prSet presAssocID="{5CD884F4-AC67-436E-8C2F-A6F8279E0574}" presName="linear" presStyleCnt="0">
        <dgm:presLayoutVars>
          <dgm:dir/>
          <dgm:animLvl val="lvl"/>
          <dgm:resizeHandles val="exact"/>
        </dgm:presLayoutVars>
      </dgm:prSet>
      <dgm:spPr/>
    </dgm:pt>
    <dgm:pt modelId="{B26DD265-47A0-40EA-BFD8-D4ED645EC1C0}" type="pres">
      <dgm:prSet presAssocID="{BE8591FE-B9D6-4B6A-B117-BA88DD51562E}" presName="parentLin" presStyleCnt="0"/>
      <dgm:spPr/>
    </dgm:pt>
    <dgm:pt modelId="{3C61EF44-DCBB-4695-A060-1FDFD6925051}" type="pres">
      <dgm:prSet presAssocID="{BE8591FE-B9D6-4B6A-B117-BA88DD51562E}" presName="parentLeftMargin" presStyleLbl="node1" presStyleIdx="0" presStyleCnt="3"/>
      <dgm:spPr/>
    </dgm:pt>
    <dgm:pt modelId="{077DCA37-75AD-4F3F-B124-B166044459D8}" type="pres">
      <dgm:prSet presAssocID="{BE8591FE-B9D6-4B6A-B117-BA88DD51562E}" presName="parentText" presStyleLbl="node1" presStyleIdx="0" presStyleCnt="3">
        <dgm:presLayoutVars>
          <dgm:chMax val="0"/>
          <dgm:bulletEnabled val="1"/>
        </dgm:presLayoutVars>
      </dgm:prSet>
      <dgm:spPr>
        <a:solidFill>
          <a:srgbClr val="ED7D31"/>
        </a:solidFill>
      </dgm:spPr>
    </dgm:pt>
    <dgm:pt modelId="{46C99105-234B-46A8-847D-9C306E309CEC}" type="pres">
      <dgm:prSet presAssocID="{BE8591FE-B9D6-4B6A-B117-BA88DD51562E}" presName="negativeSpace" presStyleCnt="0"/>
      <dgm:spPr/>
    </dgm:pt>
    <dgm:pt modelId="{41D9FC54-F0BE-470A-8630-56FB9FE0984E}" type="pres">
      <dgm:prSet presAssocID="{BE8591FE-B9D6-4B6A-B117-BA88DD51562E}" presName="childText" presStyleLbl="conFgAcc1" presStyleIdx="0" presStyleCnt="3">
        <dgm:presLayoutVars>
          <dgm:bulletEnabled val="1"/>
        </dgm:presLayoutVars>
      </dgm:prSet>
      <dgm:spPr/>
    </dgm:pt>
    <dgm:pt modelId="{14F9BF59-3314-466D-8917-DBDF2377BDDF}" type="pres">
      <dgm:prSet presAssocID="{98176586-EF66-49B7-8B9D-D42F488B82F9}" presName="spaceBetweenRectangles" presStyleCnt="0"/>
      <dgm:spPr/>
    </dgm:pt>
    <dgm:pt modelId="{27175966-12DA-4AEA-AD5B-7DCF9CFE7EFA}" type="pres">
      <dgm:prSet presAssocID="{87B95A2C-8715-4F67-9F04-15A2A5054EE6}" presName="parentLin" presStyleCnt="0"/>
      <dgm:spPr/>
    </dgm:pt>
    <dgm:pt modelId="{39901FC0-6C48-4D3F-B4D3-788365424385}" type="pres">
      <dgm:prSet presAssocID="{87B95A2C-8715-4F67-9F04-15A2A5054EE6}" presName="parentLeftMargin" presStyleLbl="node1" presStyleIdx="0" presStyleCnt="3"/>
      <dgm:spPr/>
    </dgm:pt>
    <dgm:pt modelId="{057D9BE4-1C0E-4659-AC1C-846153641C6A}" type="pres">
      <dgm:prSet presAssocID="{87B95A2C-8715-4F67-9F04-15A2A5054EE6}" presName="parentText" presStyleLbl="node1" presStyleIdx="1" presStyleCnt="3">
        <dgm:presLayoutVars>
          <dgm:chMax val="0"/>
          <dgm:bulletEnabled val="1"/>
        </dgm:presLayoutVars>
      </dgm:prSet>
      <dgm:spPr>
        <a:solidFill>
          <a:srgbClr val="7030A0"/>
        </a:solidFill>
      </dgm:spPr>
    </dgm:pt>
    <dgm:pt modelId="{465BC1FD-6573-4C3B-8DD9-B446F93F8970}" type="pres">
      <dgm:prSet presAssocID="{87B95A2C-8715-4F67-9F04-15A2A5054EE6}" presName="negativeSpace" presStyleCnt="0"/>
      <dgm:spPr/>
    </dgm:pt>
    <dgm:pt modelId="{1A7C12A2-8116-47DE-8BB7-8A065D9F9F34}" type="pres">
      <dgm:prSet presAssocID="{87B95A2C-8715-4F67-9F04-15A2A5054EE6}" presName="childText" presStyleLbl="conFgAcc1" presStyleIdx="1" presStyleCnt="3">
        <dgm:presLayoutVars>
          <dgm:bulletEnabled val="1"/>
        </dgm:presLayoutVars>
      </dgm:prSet>
      <dgm:spPr/>
    </dgm:pt>
    <dgm:pt modelId="{800B9FCC-1B38-4F7F-AE89-3328741AE82B}" type="pres">
      <dgm:prSet presAssocID="{7CBC5B2F-939A-4F5C-A8DB-E082354FED11}" presName="spaceBetweenRectangles" presStyleCnt="0"/>
      <dgm:spPr/>
    </dgm:pt>
    <dgm:pt modelId="{647992AC-451F-46AB-A41F-EE919C112A42}" type="pres">
      <dgm:prSet presAssocID="{2BF03C14-624F-4C85-A1FD-D517659FC65A}" presName="parentLin" presStyleCnt="0"/>
      <dgm:spPr/>
    </dgm:pt>
    <dgm:pt modelId="{450290B3-DCB8-492C-BBCD-B23698665D9F}" type="pres">
      <dgm:prSet presAssocID="{2BF03C14-624F-4C85-A1FD-D517659FC65A}" presName="parentLeftMargin" presStyleLbl="node1" presStyleIdx="1" presStyleCnt="3"/>
      <dgm:spPr/>
    </dgm:pt>
    <dgm:pt modelId="{5BBD1CEE-A97B-4331-AE6E-7C9197245F1A}" type="pres">
      <dgm:prSet presAssocID="{2BF03C14-624F-4C85-A1FD-D517659FC65A}" presName="parentText" presStyleLbl="node1" presStyleIdx="2" presStyleCnt="3">
        <dgm:presLayoutVars>
          <dgm:chMax val="0"/>
          <dgm:bulletEnabled val="1"/>
        </dgm:presLayoutVars>
      </dgm:prSet>
      <dgm:spPr>
        <a:solidFill>
          <a:srgbClr val="ED7D31"/>
        </a:solidFill>
      </dgm:spPr>
    </dgm:pt>
    <dgm:pt modelId="{0949FA89-7372-49D6-B479-87A07371FCEA}" type="pres">
      <dgm:prSet presAssocID="{2BF03C14-624F-4C85-A1FD-D517659FC65A}" presName="negativeSpace" presStyleCnt="0"/>
      <dgm:spPr/>
    </dgm:pt>
    <dgm:pt modelId="{9BA3CE0F-8B59-445F-9A55-83877B4C3025}" type="pres">
      <dgm:prSet presAssocID="{2BF03C14-624F-4C85-A1FD-D517659FC65A}" presName="childText" presStyleLbl="conFgAcc1" presStyleIdx="2" presStyleCnt="3">
        <dgm:presLayoutVars>
          <dgm:bulletEnabled val="1"/>
        </dgm:presLayoutVars>
      </dgm:prSet>
      <dgm:spPr/>
    </dgm:pt>
  </dgm:ptLst>
  <dgm:cxnLst>
    <dgm:cxn modelId="{62504D04-B1D3-469A-828D-5E8B0EECF53A}" srcId="{5CD884F4-AC67-436E-8C2F-A6F8279E0574}" destId="{BE8591FE-B9D6-4B6A-B117-BA88DD51562E}" srcOrd="0" destOrd="0" parTransId="{03D133A5-529C-4590-A67A-3998656CA81A}" sibTransId="{98176586-EF66-49B7-8B9D-D42F488B82F9}"/>
    <dgm:cxn modelId="{4E66E927-56C6-4C65-9F1C-E7C0F7A6D7D5}" type="presOf" srcId="{A18E23D6-D1FD-42E3-8BE1-12673F8C1D81}" destId="{1A7C12A2-8116-47DE-8BB7-8A065D9F9F34}" srcOrd="0" destOrd="0" presId="urn:microsoft.com/office/officeart/2005/8/layout/list1"/>
    <dgm:cxn modelId="{B8E57942-EAF8-4394-930D-1D514EE483FC}" srcId="{87B95A2C-8715-4F67-9F04-15A2A5054EE6}" destId="{A18E23D6-D1FD-42E3-8BE1-12673F8C1D81}" srcOrd="0" destOrd="0" parTransId="{ADFCFF20-774D-49A5-9A9A-4E4C13B14859}" sibTransId="{EE046F6E-B81B-41BF-A8CA-028C885FA646}"/>
    <dgm:cxn modelId="{9A998944-0FAB-4FDF-9A3B-B6BEACD13887}" type="presOf" srcId="{87B95A2C-8715-4F67-9F04-15A2A5054EE6}" destId="{39901FC0-6C48-4D3F-B4D3-788365424385}" srcOrd="0" destOrd="0" presId="urn:microsoft.com/office/officeart/2005/8/layout/list1"/>
    <dgm:cxn modelId="{EE28E96A-8B11-4D90-8F86-3C5BB2A4839D}" type="presOf" srcId="{58213F13-9B7C-4D2F-BBDD-6C52B074DC7E}" destId="{9BA3CE0F-8B59-445F-9A55-83877B4C3025}" srcOrd="0" destOrd="0" presId="urn:microsoft.com/office/officeart/2005/8/layout/list1"/>
    <dgm:cxn modelId="{B80C016E-4A67-4051-9B0F-71C89BD0C0D6}" srcId="{2BF03C14-624F-4C85-A1FD-D517659FC65A}" destId="{58213F13-9B7C-4D2F-BBDD-6C52B074DC7E}" srcOrd="0" destOrd="0" parTransId="{81F38D67-C6DC-467C-8638-28EF9398BFF1}" sibTransId="{C3494355-D544-4F73-9BB4-82B47BE0C77F}"/>
    <dgm:cxn modelId="{045CE47D-BA68-4951-BE72-901B6D7C1036}" srcId="{5CD884F4-AC67-436E-8C2F-A6F8279E0574}" destId="{2BF03C14-624F-4C85-A1FD-D517659FC65A}" srcOrd="2" destOrd="0" parTransId="{223D1E13-BC44-4CB1-B405-5E73B648184B}" sibTransId="{9DCB16DC-37F3-4635-AD8F-0FF0AD79D96D}"/>
    <dgm:cxn modelId="{FBF12B85-1B19-4917-89CC-FA8F6ACF74AC}" type="presOf" srcId="{BE8591FE-B9D6-4B6A-B117-BA88DD51562E}" destId="{077DCA37-75AD-4F3F-B124-B166044459D8}" srcOrd="1" destOrd="0" presId="urn:microsoft.com/office/officeart/2005/8/layout/list1"/>
    <dgm:cxn modelId="{78C99698-FC54-4284-8664-F9442A9C1C57}" type="presOf" srcId="{87B95A2C-8715-4F67-9F04-15A2A5054EE6}" destId="{057D9BE4-1C0E-4659-AC1C-846153641C6A}" srcOrd="1" destOrd="0" presId="urn:microsoft.com/office/officeart/2005/8/layout/list1"/>
    <dgm:cxn modelId="{474CE19E-8F73-47EB-AE38-613F5B648247}" type="presOf" srcId="{BE8591FE-B9D6-4B6A-B117-BA88DD51562E}" destId="{3C61EF44-DCBB-4695-A060-1FDFD6925051}" srcOrd="0" destOrd="0" presId="urn:microsoft.com/office/officeart/2005/8/layout/list1"/>
    <dgm:cxn modelId="{0135E2AC-35AD-440E-B979-C25D2D187CD9}" type="presOf" srcId="{2BF03C14-624F-4C85-A1FD-D517659FC65A}" destId="{450290B3-DCB8-492C-BBCD-B23698665D9F}" srcOrd="0" destOrd="0" presId="urn:microsoft.com/office/officeart/2005/8/layout/list1"/>
    <dgm:cxn modelId="{A2F58FB6-BA16-4AB4-8334-5859F185892D}" type="presOf" srcId="{5CD884F4-AC67-436E-8C2F-A6F8279E0574}" destId="{091792C6-1DE3-457D-A09B-E52B20BECDB1}" srcOrd="0" destOrd="0" presId="urn:microsoft.com/office/officeart/2005/8/layout/list1"/>
    <dgm:cxn modelId="{C48A63C1-C819-4A18-A63D-2B0992550B8F}" srcId="{BE8591FE-B9D6-4B6A-B117-BA88DD51562E}" destId="{EBC9D570-B74E-4557-A9E5-1D2CD49FA836}" srcOrd="0" destOrd="0" parTransId="{B0D3EC24-D973-4A52-860F-C1E9EF08C889}" sibTransId="{E2E6F878-10C9-49C3-8F3B-3657E2CAE6FC}"/>
    <dgm:cxn modelId="{FFCEA0C4-A62C-4B1B-98D7-35E163E5275C}" type="presOf" srcId="{EBC9D570-B74E-4557-A9E5-1D2CD49FA836}" destId="{41D9FC54-F0BE-470A-8630-56FB9FE0984E}" srcOrd="0" destOrd="0" presId="urn:microsoft.com/office/officeart/2005/8/layout/list1"/>
    <dgm:cxn modelId="{0C1315CB-F942-4372-859E-093143712DDE}" srcId="{5CD884F4-AC67-436E-8C2F-A6F8279E0574}" destId="{87B95A2C-8715-4F67-9F04-15A2A5054EE6}" srcOrd="1" destOrd="0" parTransId="{D7C68ADC-9E03-4750-AD95-1FF43039ACDD}" sibTransId="{7CBC5B2F-939A-4F5C-A8DB-E082354FED11}"/>
    <dgm:cxn modelId="{7717EFD1-38DD-4242-B3B3-DA077ACA2425}" type="presOf" srcId="{1507AA28-744F-475A-A43C-74367D1CD51E}" destId="{1A7C12A2-8116-47DE-8BB7-8A065D9F9F34}" srcOrd="0" destOrd="1" presId="urn:microsoft.com/office/officeart/2005/8/layout/list1"/>
    <dgm:cxn modelId="{E13159DC-FE08-4A87-A7A8-8D9F6F30D25F}" srcId="{87B95A2C-8715-4F67-9F04-15A2A5054EE6}" destId="{1507AA28-744F-475A-A43C-74367D1CD51E}" srcOrd="1" destOrd="0" parTransId="{9BA536C3-F708-4D46-A04C-687E966882C9}" sibTransId="{DFCE1E4C-EA2B-4DAA-92A5-E5110D1EDC83}"/>
    <dgm:cxn modelId="{9A2BC3F0-8EB2-4D9F-8DDC-761E7450B21E}" type="presOf" srcId="{2BF03C14-624F-4C85-A1FD-D517659FC65A}" destId="{5BBD1CEE-A97B-4331-AE6E-7C9197245F1A}" srcOrd="1" destOrd="0" presId="urn:microsoft.com/office/officeart/2005/8/layout/list1"/>
    <dgm:cxn modelId="{F5251659-DF4A-49AF-AB91-2ABA0892C001}" type="presParOf" srcId="{091792C6-1DE3-457D-A09B-E52B20BECDB1}" destId="{B26DD265-47A0-40EA-BFD8-D4ED645EC1C0}" srcOrd="0" destOrd="0" presId="urn:microsoft.com/office/officeart/2005/8/layout/list1"/>
    <dgm:cxn modelId="{F9C46E13-803E-4777-8F66-8F4491139441}" type="presParOf" srcId="{B26DD265-47A0-40EA-BFD8-D4ED645EC1C0}" destId="{3C61EF44-DCBB-4695-A060-1FDFD6925051}" srcOrd="0" destOrd="0" presId="urn:microsoft.com/office/officeart/2005/8/layout/list1"/>
    <dgm:cxn modelId="{D1F6EAAE-1F8A-414B-BA3E-42121C958167}" type="presParOf" srcId="{B26DD265-47A0-40EA-BFD8-D4ED645EC1C0}" destId="{077DCA37-75AD-4F3F-B124-B166044459D8}" srcOrd="1" destOrd="0" presId="urn:microsoft.com/office/officeart/2005/8/layout/list1"/>
    <dgm:cxn modelId="{85B5A35E-01C9-4244-9D41-BC68978FB663}" type="presParOf" srcId="{091792C6-1DE3-457D-A09B-E52B20BECDB1}" destId="{46C99105-234B-46A8-847D-9C306E309CEC}" srcOrd="1" destOrd="0" presId="urn:microsoft.com/office/officeart/2005/8/layout/list1"/>
    <dgm:cxn modelId="{7A8322CE-5608-4268-B3C5-E423009DF430}" type="presParOf" srcId="{091792C6-1DE3-457D-A09B-E52B20BECDB1}" destId="{41D9FC54-F0BE-470A-8630-56FB9FE0984E}" srcOrd="2" destOrd="0" presId="urn:microsoft.com/office/officeart/2005/8/layout/list1"/>
    <dgm:cxn modelId="{83C42E4E-82FB-433F-B93B-A9CD82D4B354}" type="presParOf" srcId="{091792C6-1DE3-457D-A09B-E52B20BECDB1}" destId="{14F9BF59-3314-466D-8917-DBDF2377BDDF}" srcOrd="3" destOrd="0" presId="urn:microsoft.com/office/officeart/2005/8/layout/list1"/>
    <dgm:cxn modelId="{0D8F064E-A167-45BF-856C-56407A44F5B7}" type="presParOf" srcId="{091792C6-1DE3-457D-A09B-E52B20BECDB1}" destId="{27175966-12DA-4AEA-AD5B-7DCF9CFE7EFA}" srcOrd="4" destOrd="0" presId="urn:microsoft.com/office/officeart/2005/8/layout/list1"/>
    <dgm:cxn modelId="{6C3E30E8-18A7-4ED2-B06D-9E892453B96A}" type="presParOf" srcId="{27175966-12DA-4AEA-AD5B-7DCF9CFE7EFA}" destId="{39901FC0-6C48-4D3F-B4D3-788365424385}" srcOrd="0" destOrd="0" presId="urn:microsoft.com/office/officeart/2005/8/layout/list1"/>
    <dgm:cxn modelId="{C9D46A81-1E3D-4242-8D30-3E0AB9FD8713}" type="presParOf" srcId="{27175966-12DA-4AEA-AD5B-7DCF9CFE7EFA}" destId="{057D9BE4-1C0E-4659-AC1C-846153641C6A}" srcOrd="1" destOrd="0" presId="urn:microsoft.com/office/officeart/2005/8/layout/list1"/>
    <dgm:cxn modelId="{E095427E-0288-47DB-B933-B0FF07A2F996}" type="presParOf" srcId="{091792C6-1DE3-457D-A09B-E52B20BECDB1}" destId="{465BC1FD-6573-4C3B-8DD9-B446F93F8970}" srcOrd="5" destOrd="0" presId="urn:microsoft.com/office/officeart/2005/8/layout/list1"/>
    <dgm:cxn modelId="{923E7A4E-CA48-4F30-A181-D8C2B0979F6D}" type="presParOf" srcId="{091792C6-1DE3-457D-A09B-E52B20BECDB1}" destId="{1A7C12A2-8116-47DE-8BB7-8A065D9F9F34}" srcOrd="6" destOrd="0" presId="urn:microsoft.com/office/officeart/2005/8/layout/list1"/>
    <dgm:cxn modelId="{86B0DE87-CA90-41E4-82F4-CBE59F17A169}" type="presParOf" srcId="{091792C6-1DE3-457D-A09B-E52B20BECDB1}" destId="{800B9FCC-1B38-4F7F-AE89-3328741AE82B}" srcOrd="7" destOrd="0" presId="urn:microsoft.com/office/officeart/2005/8/layout/list1"/>
    <dgm:cxn modelId="{782716FD-F0AE-473E-9F77-AB7D1A8E4A32}" type="presParOf" srcId="{091792C6-1DE3-457D-A09B-E52B20BECDB1}" destId="{647992AC-451F-46AB-A41F-EE919C112A42}" srcOrd="8" destOrd="0" presId="urn:microsoft.com/office/officeart/2005/8/layout/list1"/>
    <dgm:cxn modelId="{3ED5E908-B1E2-4121-BC81-F42B3E06545A}" type="presParOf" srcId="{647992AC-451F-46AB-A41F-EE919C112A42}" destId="{450290B3-DCB8-492C-BBCD-B23698665D9F}" srcOrd="0" destOrd="0" presId="urn:microsoft.com/office/officeart/2005/8/layout/list1"/>
    <dgm:cxn modelId="{C17A65A3-E0D0-43C5-B0D0-1AFE8F0BE7A8}" type="presParOf" srcId="{647992AC-451F-46AB-A41F-EE919C112A42}" destId="{5BBD1CEE-A97B-4331-AE6E-7C9197245F1A}" srcOrd="1" destOrd="0" presId="urn:microsoft.com/office/officeart/2005/8/layout/list1"/>
    <dgm:cxn modelId="{A8029B7F-427D-4D60-97D2-AE8B0156AC85}" type="presParOf" srcId="{091792C6-1DE3-457D-A09B-E52B20BECDB1}" destId="{0949FA89-7372-49D6-B479-87A07371FCEA}" srcOrd="9" destOrd="0" presId="urn:microsoft.com/office/officeart/2005/8/layout/list1"/>
    <dgm:cxn modelId="{6FEEC968-3A9A-4526-A3BB-5E9288297777}" type="presParOf" srcId="{091792C6-1DE3-457D-A09B-E52B20BECDB1}" destId="{9BA3CE0F-8B59-445F-9A55-83877B4C3025}"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CA8B8-5718-48AC-A39A-44DE5B550ED5}">
      <dsp:nvSpPr>
        <dsp:cNvPr id="0" name=""/>
        <dsp:cNvSpPr/>
      </dsp:nvSpPr>
      <dsp:spPr>
        <a:xfrm rot="5400000">
          <a:off x="6475348" y="-2620450"/>
          <a:ext cx="1089817" cy="6607301"/>
        </a:xfrm>
        <a:prstGeom prst="round2SameRect">
          <a:avLst/>
        </a:prstGeom>
        <a:solidFill>
          <a:srgbClr val="B179FB"/>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GB" sz="2100" kern="1200">
              <a:latin typeface="Calibri"/>
              <a:cs typeface="Calibri"/>
            </a:rPr>
            <a:t>Nigeria: increase in fully-immunised children 17.8% to 49%</a:t>
          </a:r>
        </a:p>
      </dsp:txBody>
      <dsp:txXfrm rot="-5400000">
        <a:off x="3716606" y="191492"/>
        <a:ext cx="6554101" cy="983417"/>
      </dsp:txXfrm>
    </dsp:sp>
    <dsp:sp modelId="{A3DBE434-CE81-4ECF-AD14-26E8CBD223E3}">
      <dsp:nvSpPr>
        <dsp:cNvPr id="0" name=""/>
        <dsp:cNvSpPr/>
      </dsp:nvSpPr>
      <dsp:spPr>
        <a:xfrm>
          <a:off x="0" y="2064"/>
          <a:ext cx="3716606" cy="1362272"/>
        </a:xfrm>
        <a:prstGeom prst="roundRect">
          <a:avLst/>
        </a:prstGeom>
        <a:solidFill>
          <a:srgbClr val="4C05A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GB" sz="3300" kern="1200">
              <a:latin typeface="Calibri"/>
              <a:cs typeface="Arial"/>
            </a:rPr>
            <a:t>Mobile outreach services: </a:t>
          </a:r>
        </a:p>
      </dsp:txBody>
      <dsp:txXfrm>
        <a:off x="66501" y="68565"/>
        <a:ext cx="3583604" cy="1229270"/>
      </dsp:txXfrm>
    </dsp:sp>
    <dsp:sp modelId="{8157487D-CCE4-4A59-ABC5-222FF9B9D5C1}">
      <dsp:nvSpPr>
        <dsp:cNvPr id="0" name=""/>
        <dsp:cNvSpPr/>
      </dsp:nvSpPr>
      <dsp:spPr>
        <a:xfrm rot="5400000">
          <a:off x="6475348" y="-1190064"/>
          <a:ext cx="1089817" cy="6607301"/>
        </a:xfrm>
        <a:prstGeom prst="round2SameRect">
          <a:avLst/>
        </a:prstGeom>
        <a:solidFill>
          <a:srgbClr val="E3CEFE"/>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GB" sz="2100" kern="1200">
              <a:latin typeface="Calibri"/>
              <a:cs typeface="Calibri"/>
            </a:rPr>
            <a:t>Use of community health workers improved health outcomes, e.g., doubling malaria treatment in area of India</a:t>
          </a:r>
        </a:p>
      </dsp:txBody>
      <dsp:txXfrm rot="-5400000">
        <a:off x="3716606" y="1621878"/>
        <a:ext cx="6554101" cy="983417"/>
      </dsp:txXfrm>
    </dsp:sp>
    <dsp:sp modelId="{0994178B-AAC0-4C1D-8747-8764F93C8B58}">
      <dsp:nvSpPr>
        <dsp:cNvPr id="0" name=""/>
        <dsp:cNvSpPr/>
      </dsp:nvSpPr>
      <dsp:spPr>
        <a:xfrm>
          <a:off x="0" y="1432449"/>
          <a:ext cx="3716606" cy="1362272"/>
        </a:xfrm>
        <a:prstGeom prst="roundRect">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GB" sz="3300" kern="1200">
              <a:latin typeface="Calibri"/>
              <a:cs typeface="Arial"/>
            </a:rPr>
            <a:t>Community-based primary healthcare</a:t>
          </a:r>
        </a:p>
      </dsp:txBody>
      <dsp:txXfrm>
        <a:off x="66501" y="1498950"/>
        <a:ext cx="3583604" cy="1229270"/>
      </dsp:txXfrm>
    </dsp:sp>
    <dsp:sp modelId="{68F4BABC-0291-4CBF-84B9-86CD29287E5C}">
      <dsp:nvSpPr>
        <dsp:cNvPr id="0" name=""/>
        <dsp:cNvSpPr/>
      </dsp:nvSpPr>
      <dsp:spPr>
        <a:xfrm rot="5400000">
          <a:off x="6475348" y="240321"/>
          <a:ext cx="1089817" cy="6607301"/>
        </a:xfrm>
        <a:prstGeom prst="round2SameRect">
          <a:avLst/>
        </a:prstGeom>
        <a:solidFill>
          <a:srgbClr val="B179FB"/>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GB" sz="2100" kern="1200">
              <a:latin typeface="Calibri"/>
              <a:cs typeface="Calibri"/>
            </a:rPr>
            <a:t>Widely used to improve child health service use and coverage in refugee populations in Turkey and Palestine</a:t>
          </a:r>
        </a:p>
      </dsp:txBody>
      <dsp:txXfrm rot="-5400000">
        <a:off x="3716606" y="3052263"/>
        <a:ext cx="6554101" cy="983417"/>
      </dsp:txXfrm>
    </dsp:sp>
    <dsp:sp modelId="{73F7FD14-1C02-4CFE-B2CD-DA2B3FA63431}">
      <dsp:nvSpPr>
        <dsp:cNvPr id="0" name=""/>
        <dsp:cNvSpPr/>
      </dsp:nvSpPr>
      <dsp:spPr>
        <a:xfrm>
          <a:off x="0" y="2862835"/>
          <a:ext cx="3716606" cy="1362272"/>
        </a:xfrm>
        <a:prstGeom prst="roundRect">
          <a:avLst/>
        </a:prstGeom>
        <a:solidFill>
          <a:srgbClr val="4C05A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GB" sz="3300" kern="1200">
              <a:latin typeface="Calibri"/>
              <a:cs typeface="Calibri"/>
            </a:rPr>
            <a:t>Mobile health technologies</a:t>
          </a:r>
        </a:p>
      </dsp:txBody>
      <dsp:txXfrm>
        <a:off x="66501" y="2929336"/>
        <a:ext cx="3583604" cy="1229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8A143-1096-4D1B-BEB8-F6FF522754D5}">
      <dsp:nvSpPr>
        <dsp:cNvPr id="0" name=""/>
        <dsp:cNvSpPr/>
      </dsp:nvSpPr>
      <dsp:spPr>
        <a:xfrm>
          <a:off x="320973" y="965073"/>
          <a:ext cx="2248393" cy="18544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rtl="0">
            <a:lnSpc>
              <a:spcPct val="90000"/>
            </a:lnSpc>
            <a:spcBef>
              <a:spcPct val="0"/>
            </a:spcBef>
            <a:spcAft>
              <a:spcPct val="15000"/>
            </a:spcAft>
            <a:buChar char="•"/>
          </a:pPr>
          <a:r>
            <a:rPr lang="en-GB" sz="1600" kern="1200">
              <a:latin typeface="Calibri"/>
              <a:cs typeface="Calibri"/>
            </a:rPr>
            <a:t>Difficulty concentrating</a:t>
          </a:r>
          <a:endParaRPr lang="en-GB" sz="1600" kern="1200"/>
        </a:p>
        <a:p>
          <a:pPr marL="171450" lvl="1" indent="-171450" algn="l" defTabSz="711200" rtl="0">
            <a:lnSpc>
              <a:spcPct val="90000"/>
            </a:lnSpc>
            <a:spcBef>
              <a:spcPct val="0"/>
            </a:spcBef>
            <a:spcAft>
              <a:spcPct val="15000"/>
            </a:spcAft>
            <a:buChar char="•"/>
          </a:pPr>
          <a:r>
            <a:rPr lang="en-GB" sz="1600" kern="1200">
              <a:latin typeface="Calibri"/>
              <a:cs typeface="Calibri"/>
            </a:rPr>
            <a:t>Long travel times</a:t>
          </a:r>
        </a:p>
        <a:p>
          <a:pPr marL="171450" lvl="1" indent="-171450" algn="l" defTabSz="711200" rtl="0">
            <a:lnSpc>
              <a:spcPct val="90000"/>
            </a:lnSpc>
            <a:spcBef>
              <a:spcPct val="0"/>
            </a:spcBef>
            <a:spcAft>
              <a:spcPct val="15000"/>
            </a:spcAft>
            <a:buChar char="•"/>
          </a:pPr>
          <a:r>
            <a:rPr lang="en-GB" sz="1600" kern="1200">
              <a:latin typeface="Calibri"/>
              <a:cs typeface="Calibri"/>
            </a:rPr>
            <a:t>Unable to wash clothes</a:t>
          </a:r>
        </a:p>
        <a:p>
          <a:pPr marL="171450" lvl="1" indent="-171450" algn="l" defTabSz="711200" rtl="0">
            <a:lnSpc>
              <a:spcPct val="90000"/>
            </a:lnSpc>
            <a:spcBef>
              <a:spcPct val="0"/>
            </a:spcBef>
            <a:spcAft>
              <a:spcPct val="15000"/>
            </a:spcAft>
            <a:buChar char="•"/>
          </a:pPr>
          <a:r>
            <a:rPr lang="en-GB" sz="1600" kern="1200">
              <a:latin typeface="Calibri"/>
              <a:cs typeface="Calibri"/>
            </a:rPr>
            <a:t>Hunger </a:t>
          </a:r>
        </a:p>
      </dsp:txBody>
      <dsp:txXfrm>
        <a:off x="363649" y="1007749"/>
        <a:ext cx="2163041" cy="1371719"/>
      </dsp:txXfrm>
    </dsp:sp>
    <dsp:sp modelId="{AB39F98F-A35A-4286-92B7-AAF324A3751A}">
      <dsp:nvSpPr>
        <dsp:cNvPr id="0" name=""/>
        <dsp:cNvSpPr/>
      </dsp:nvSpPr>
      <dsp:spPr>
        <a:xfrm>
          <a:off x="1607408" y="1488981"/>
          <a:ext cx="2358074" cy="2358074"/>
        </a:xfrm>
        <a:prstGeom prst="leftCircularArrow">
          <a:avLst>
            <a:gd name="adj1" fmla="val 2643"/>
            <a:gd name="adj2" fmla="val 321352"/>
            <a:gd name="adj3" fmla="val 2096863"/>
            <a:gd name="adj4" fmla="val 9024489"/>
            <a:gd name="adj5" fmla="val 3083"/>
          </a:avLst>
        </a:prstGeom>
        <a:solidFill>
          <a:srgbClr val="4C05AB"/>
        </a:solidFill>
        <a:ln>
          <a:noFill/>
        </a:ln>
        <a:effectLst/>
      </dsp:spPr>
      <dsp:style>
        <a:lnRef idx="0">
          <a:scrgbClr r="0" g="0" b="0"/>
        </a:lnRef>
        <a:fillRef idx="1">
          <a:scrgbClr r="0" g="0" b="0"/>
        </a:fillRef>
        <a:effectRef idx="0">
          <a:scrgbClr r="0" g="0" b="0"/>
        </a:effectRef>
        <a:fontRef idx="minor">
          <a:schemeClr val="lt1"/>
        </a:fontRef>
      </dsp:style>
    </dsp:sp>
    <dsp:sp modelId="{BEC2A92D-15B8-48BB-BA0E-D146ACE3A907}">
      <dsp:nvSpPr>
        <dsp:cNvPr id="0" name=""/>
        <dsp:cNvSpPr/>
      </dsp:nvSpPr>
      <dsp:spPr>
        <a:xfrm>
          <a:off x="820616" y="2422144"/>
          <a:ext cx="1998571" cy="794766"/>
        </a:xfrm>
        <a:prstGeom prst="roundRect">
          <a:avLst>
            <a:gd name="adj" fmla="val 10000"/>
          </a:avLst>
        </a:prstGeom>
        <a:solidFill>
          <a:srgbClr val="FFDD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GB" sz="2400" kern="1200">
              <a:solidFill>
                <a:schemeClr val="tx1"/>
              </a:solidFill>
              <a:latin typeface="Calibri"/>
              <a:cs typeface="Calibri"/>
            </a:rPr>
            <a:t>TA impacts on Education</a:t>
          </a:r>
        </a:p>
      </dsp:txBody>
      <dsp:txXfrm>
        <a:off x="843894" y="2445422"/>
        <a:ext cx="1952015" cy="748210"/>
      </dsp:txXfrm>
    </dsp:sp>
    <dsp:sp modelId="{7B755A5F-6C49-4550-A702-B2E3D1E74D44}">
      <dsp:nvSpPr>
        <dsp:cNvPr id="0" name=""/>
        <dsp:cNvSpPr/>
      </dsp:nvSpPr>
      <dsp:spPr>
        <a:xfrm>
          <a:off x="3115944" y="965073"/>
          <a:ext cx="2248393" cy="18544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rtl="0">
            <a:lnSpc>
              <a:spcPct val="90000"/>
            </a:lnSpc>
            <a:spcBef>
              <a:spcPct val="0"/>
            </a:spcBef>
            <a:spcAft>
              <a:spcPct val="15000"/>
            </a:spcAft>
            <a:buChar char="•"/>
          </a:pPr>
          <a:r>
            <a:rPr lang="en-GB" sz="1600" kern="1200">
              <a:latin typeface="Calibri"/>
              <a:cs typeface="Calibri"/>
            </a:rPr>
            <a:t>Lack of kit and space for remote learning</a:t>
          </a:r>
        </a:p>
        <a:p>
          <a:pPr marL="171450" lvl="1" indent="-171450" algn="l" defTabSz="711200" rtl="0">
            <a:lnSpc>
              <a:spcPct val="90000"/>
            </a:lnSpc>
            <a:spcBef>
              <a:spcPct val="0"/>
            </a:spcBef>
            <a:spcAft>
              <a:spcPct val="15000"/>
            </a:spcAft>
            <a:buChar char="•"/>
          </a:pPr>
          <a:r>
            <a:rPr lang="en-GB" sz="1600" kern="1200">
              <a:latin typeface="Calibri"/>
              <a:cs typeface="Calibri"/>
            </a:rPr>
            <a:t>Children not ready for school</a:t>
          </a:r>
        </a:p>
      </dsp:txBody>
      <dsp:txXfrm>
        <a:off x="3158620" y="1405132"/>
        <a:ext cx="2163041" cy="1371719"/>
      </dsp:txXfrm>
    </dsp:sp>
    <dsp:sp modelId="{B441A409-A047-4B1C-95D6-E024C0F08761}">
      <dsp:nvSpPr>
        <dsp:cNvPr id="0" name=""/>
        <dsp:cNvSpPr/>
      </dsp:nvSpPr>
      <dsp:spPr>
        <a:xfrm>
          <a:off x="3615587" y="567690"/>
          <a:ext cx="1998571" cy="794766"/>
        </a:xfrm>
        <a:prstGeom prst="roundRect">
          <a:avLst>
            <a:gd name="adj" fmla="val 10000"/>
          </a:avLst>
        </a:prstGeom>
        <a:solidFill>
          <a:srgbClr val="FFDD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GB" sz="2400" kern="1200">
              <a:solidFill>
                <a:schemeClr val="tx1"/>
              </a:solidFill>
              <a:latin typeface="Calibri"/>
              <a:cs typeface="Calibri"/>
            </a:rPr>
            <a:t>COVID impacts</a:t>
          </a:r>
        </a:p>
      </dsp:txBody>
      <dsp:txXfrm>
        <a:off x="3638865" y="590968"/>
        <a:ext cx="1952015" cy="748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8A143-1096-4D1B-BEB8-F6FF522754D5}">
      <dsp:nvSpPr>
        <dsp:cNvPr id="0" name=""/>
        <dsp:cNvSpPr/>
      </dsp:nvSpPr>
      <dsp:spPr>
        <a:xfrm>
          <a:off x="283" y="1039958"/>
          <a:ext cx="2354233" cy="19417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a:cs typeface="Calibri"/>
            </a:rPr>
            <a:t>Respiratory problems</a:t>
          </a:r>
        </a:p>
        <a:p>
          <a:pPr marL="171450" lvl="1" indent="-171450" algn="l" defTabSz="755650" rtl="0">
            <a:lnSpc>
              <a:spcPct val="90000"/>
            </a:lnSpc>
            <a:spcBef>
              <a:spcPct val="0"/>
            </a:spcBef>
            <a:spcAft>
              <a:spcPct val="15000"/>
            </a:spcAft>
            <a:buChar char="•"/>
          </a:pPr>
          <a:r>
            <a:rPr lang="en-GB" sz="1700" kern="1200">
              <a:latin typeface="Calibri"/>
              <a:cs typeface="Calibri"/>
            </a:rPr>
            <a:t>Developmental issues </a:t>
          </a:r>
        </a:p>
        <a:p>
          <a:pPr marL="171450" lvl="1" indent="-171450" algn="l" defTabSz="755650" rtl="0">
            <a:lnSpc>
              <a:spcPct val="90000"/>
            </a:lnSpc>
            <a:spcBef>
              <a:spcPct val="0"/>
            </a:spcBef>
            <a:spcAft>
              <a:spcPct val="15000"/>
            </a:spcAft>
            <a:buChar char="•"/>
          </a:pPr>
          <a:r>
            <a:rPr lang="en-GB" sz="1700" kern="1200">
              <a:latin typeface="Calibri"/>
              <a:cs typeface="Calibri"/>
            </a:rPr>
            <a:t>Mental health problems </a:t>
          </a:r>
        </a:p>
      </dsp:txBody>
      <dsp:txXfrm>
        <a:off x="44968" y="1084643"/>
        <a:ext cx="2264863" cy="1436291"/>
      </dsp:txXfrm>
    </dsp:sp>
    <dsp:sp modelId="{AB39F98F-A35A-4286-92B7-AAF324A3751A}">
      <dsp:nvSpPr>
        <dsp:cNvPr id="0" name=""/>
        <dsp:cNvSpPr/>
      </dsp:nvSpPr>
      <dsp:spPr>
        <a:xfrm>
          <a:off x="1359251" y="1631541"/>
          <a:ext cx="2405535" cy="2405535"/>
        </a:xfrm>
        <a:prstGeom prst="leftCircularArrow">
          <a:avLst>
            <a:gd name="adj1" fmla="val 2367"/>
            <a:gd name="adj2" fmla="val 285980"/>
            <a:gd name="adj3" fmla="val 2061491"/>
            <a:gd name="adj4" fmla="val 9024489"/>
            <a:gd name="adj5" fmla="val 2761"/>
          </a:avLst>
        </a:prstGeom>
        <a:solidFill>
          <a:srgbClr val="4C05AB"/>
        </a:solidFill>
        <a:ln>
          <a:noFill/>
        </a:ln>
        <a:effectLst/>
      </dsp:spPr>
      <dsp:style>
        <a:lnRef idx="0">
          <a:scrgbClr r="0" g="0" b="0"/>
        </a:lnRef>
        <a:fillRef idx="1">
          <a:scrgbClr r="0" g="0" b="0"/>
        </a:fillRef>
        <a:effectRef idx="0">
          <a:scrgbClr r="0" g="0" b="0"/>
        </a:effectRef>
        <a:fontRef idx="minor">
          <a:schemeClr val="lt1"/>
        </a:fontRef>
      </dsp:style>
    </dsp:sp>
    <dsp:sp modelId="{BEC2A92D-15B8-48BB-BA0E-D146ACE3A907}">
      <dsp:nvSpPr>
        <dsp:cNvPr id="0" name=""/>
        <dsp:cNvSpPr/>
      </dsp:nvSpPr>
      <dsp:spPr>
        <a:xfrm>
          <a:off x="523446" y="2565619"/>
          <a:ext cx="2092652" cy="832178"/>
        </a:xfrm>
        <a:prstGeom prst="roundRect">
          <a:avLst>
            <a:gd name="adj" fmla="val 10000"/>
          </a:avLst>
        </a:prstGeom>
        <a:solidFill>
          <a:srgbClr val="FFDD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chemeClr val="tx1"/>
              </a:solidFill>
              <a:latin typeface="Calibri"/>
              <a:cs typeface="Calibri"/>
            </a:rPr>
            <a:t>TA impacts on Health</a:t>
          </a:r>
        </a:p>
      </dsp:txBody>
      <dsp:txXfrm>
        <a:off x="547820" y="2589993"/>
        <a:ext cx="2043904" cy="783430"/>
      </dsp:txXfrm>
    </dsp:sp>
    <dsp:sp modelId="{7B755A5F-6C49-4550-A702-B2E3D1E74D44}">
      <dsp:nvSpPr>
        <dsp:cNvPr id="0" name=""/>
        <dsp:cNvSpPr/>
      </dsp:nvSpPr>
      <dsp:spPr>
        <a:xfrm>
          <a:off x="2887234" y="1039958"/>
          <a:ext cx="2354233" cy="19417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a:cs typeface="Calibri"/>
            </a:rPr>
            <a:t>Disruption of health services</a:t>
          </a:r>
        </a:p>
        <a:p>
          <a:pPr marL="171450" lvl="1" indent="-171450" algn="l" defTabSz="755650">
            <a:lnSpc>
              <a:spcPct val="90000"/>
            </a:lnSpc>
            <a:spcBef>
              <a:spcPct val="0"/>
            </a:spcBef>
            <a:spcAft>
              <a:spcPct val="15000"/>
            </a:spcAft>
            <a:buChar char="•"/>
          </a:pPr>
          <a:r>
            <a:rPr lang="en-GB" sz="1700" kern="1200">
              <a:latin typeface="Calibri"/>
              <a:cs typeface="Calibri"/>
            </a:rPr>
            <a:t>Missed check-ups and missed milestones</a:t>
          </a:r>
          <a:endParaRPr lang="en-GB" sz="1700" kern="1200"/>
        </a:p>
        <a:p>
          <a:pPr marL="171450" lvl="1" indent="-171450" algn="l" defTabSz="755650" rtl="0">
            <a:lnSpc>
              <a:spcPct val="90000"/>
            </a:lnSpc>
            <a:spcBef>
              <a:spcPct val="0"/>
            </a:spcBef>
            <a:spcAft>
              <a:spcPct val="15000"/>
            </a:spcAft>
            <a:buChar char="•"/>
          </a:pPr>
          <a:r>
            <a:rPr lang="en-GB" sz="1700" kern="1200">
              <a:latin typeface="Calibri"/>
              <a:cs typeface="Calibri"/>
            </a:rPr>
            <a:t>Further isolation</a:t>
          </a:r>
          <a:endParaRPr lang="en-GB" sz="1700" kern="1200"/>
        </a:p>
      </dsp:txBody>
      <dsp:txXfrm>
        <a:off x="2931919" y="1500732"/>
        <a:ext cx="2264863" cy="1436291"/>
      </dsp:txXfrm>
    </dsp:sp>
    <dsp:sp modelId="{B441A409-A047-4B1C-95D6-E024C0F08761}">
      <dsp:nvSpPr>
        <dsp:cNvPr id="0" name=""/>
        <dsp:cNvSpPr/>
      </dsp:nvSpPr>
      <dsp:spPr>
        <a:xfrm>
          <a:off x="3410397" y="623868"/>
          <a:ext cx="2092652" cy="832178"/>
        </a:xfrm>
        <a:prstGeom prst="roundRect">
          <a:avLst>
            <a:gd name="adj" fmla="val 10000"/>
          </a:avLst>
        </a:prstGeom>
        <a:solidFill>
          <a:srgbClr val="FFDD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chemeClr val="tx1"/>
              </a:solidFill>
              <a:latin typeface="Calibri"/>
              <a:cs typeface="Calibri"/>
            </a:rPr>
            <a:t>COVID impacts</a:t>
          </a:r>
        </a:p>
      </dsp:txBody>
      <dsp:txXfrm>
        <a:off x="3434771" y="648242"/>
        <a:ext cx="2043904" cy="7834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2FEAB-5267-4D78-B727-D4F6C6EF9081}">
      <dsp:nvSpPr>
        <dsp:cNvPr id="0" name=""/>
        <dsp:cNvSpPr/>
      </dsp:nvSpPr>
      <dsp:spPr>
        <a:xfrm>
          <a:off x="4210594" y="1711"/>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GB" sz="1600" kern="1200">
              <a:solidFill>
                <a:schemeClr val="tx1"/>
              </a:solidFill>
              <a:latin typeface="Calibri"/>
              <a:cs typeface="Calibri"/>
            </a:rPr>
            <a:t>"It was difficult to explain to them that the shelves were empty and that's why I couldn't get them their favourite snacks or foods."</a:t>
          </a:r>
          <a:endParaRPr lang="en-US" sz="1600" kern="1200">
            <a:solidFill>
              <a:schemeClr val="tx1"/>
            </a:solidFill>
          </a:endParaRPr>
        </a:p>
      </dsp:txBody>
      <dsp:txXfrm>
        <a:off x="4210594" y="117544"/>
        <a:ext cx="5968391" cy="695001"/>
      </dsp:txXfrm>
    </dsp:sp>
    <dsp:sp modelId="{879D150B-5040-4DEC-AA25-47269D84C589}">
      <dsp:nvSpPr>
        <dsp:cNvPr id="0" name=""/>
        <dsp:cNvSpPr/>
      </dsp:nvSpPr>
      <dsp:spPr>
        <a:xfrm>
          <a:off x="0" y="1711"/>
          <a:ext cx="4210594" cy="92666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Light" panose="020F0302020204030204"/>
            </a:rPr>
            <a:t>Limited food availability</a:t>
          </a:r>
          <a:endParaRPr lang="en-US" sz="2700" kern="1200"/>
        </a:p>
      </dsp:txBody>
      <dsp:txXfrm>
        <a:off x="45236" y="46947"/>
        <a:ext cx="4120122" cy="836195"/>
      </dsp:txXfrm>
    </dsp:sp>
    <dsp:sp modelId="{04F22612-3B76-48F2-8F75-35419FE94034}">
      <dsp:nvSpPr>
        <dsp:cNvPr id="0" name=""/>
        <dsp:cNvSpPr/>
      </dsp:nvSpPr>
      <dsp:spPr>
        <a:xfrm>
          <a:off x="4210594" y="1021045"/>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GB" sz="1600" kern="1200">
              <a:solidFill>
                <a:schemeClr val="tx1"/>
              </a:solidFill>
              <a:latin typeface="Calibri"/>
              <a:cs typeface="Calibri"/>
            </a:rPr>
            <a:t>"She was of the age where she wouldn't really touch something and eat it, but had she been this age, I'm definite she would have eaten cockroach."</a:t>
          </a:r>
          <a:endParaRPr lang="en-US" sz="1600" kern="1200">
            <a:solidFill>
              <a:schemeClr val="tx1"/>
            </a:solidFill>
          </a:endParaRPr>
        </a:p>
      </dsp:txBody>
      <dsp:txXfrm>
        <a:off x="4210594" y="1136878"/>
        <a:ext cx="5968391" cy="695001"/>
      </dsp:txXfrm>
    </dsp:sp>
    <dsp:sp modelId="{D4FC7E2E-D526-4A67-944E-72A8C6839A9C}">
      <dsp:nvSpPr>
        <dsp:cNvPr id="0" name=""/>
        <dsp:cNvSpPr/>
      </dsp:nvSpPr>
      <dsp:spPr>
        <a:xfrm>
          <a:off x="0" y="1021045"/>
          <a:ext cx="4210594" cy="926667"/>
        </a:xfrm>
        <a:prstGeom prst="roundRect">
          <a:avLst/>
        </a:prstGeom>
        <a:solidFill>
          <a:srgbClr val="5906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Light" panose="020F0302020204030204"/>
            </a:rPr>
            <a:t>Keeping food clean</a:t>
          </a:r>
          <a:endParaRPr lang="en-US" sz="2700" kern="1200"/>
        </a:p>
      </dsp:txBody>
      <dsp:txXfrm>
        <a:off x="45236" y="1066281"/>
        <a:ext cx="4120122" cy="836195"/>
      </dsp:txXfrm>
    </dsp:sp>
    <dsp:sp modelId="{E7B0614C-1B78-4ABA-B31E-2AA4F7042329}">
      <dsp:nvSpPr>
        <dsp:cNvPr id="0" name=""/>
        <dsp:cNvSpPr/>
      </dsp:nvSpPr>
      <dsp:spPr>
        <a:xfrm>
          <a:off x="4210594" y="2040379"/>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GB" sz="1600" kern="1200">
              <a:solidFill>
                <a:schemeClr val="tx1"/>
              </a:solidFill>
              <a:latin typeface="Calibri"/>
              <a:cs typeface="Calibri"/>
            </a:rPr>
            <a:t>"Now, whenever I tried to give him what I would feed him before, because he's not had it for a while, he wouldn't eat it."</a:t>
          </a:r>
          <a:endParaRPr lang="en-US" sz="1600" kern="1200"/>
        </a:p>
      </dsp:txBody>
      <dsp:txXfrm>
        <a:off x="4210594" y="2156212"/>
        <a:ext cx="5968391" cy="695001"/>
      </dsp:txXfrm>
    </dsp:sp>
    <dsp:sp modelId="{8D728EEC-ADF2-4436-A199-AFA4DA65FBE8}">
      <dsp:nvSpPr>
        <dsp:cNvPr id="0" name=""/>
        <dsp:cNvSpPr/>
      </dsp:nvSpPr>
      <dsp:spPr>
        <a:xfrm>
          <a:off x="0" y="2040379"/>
          <a:ext cx="4210594" cy="92666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Light" panose="020F0302020204030204"/>
            </a:rPr>
            <a:t>No consistency</a:t>
          </a:r>
          <a:endParaRPr lang="en-US" sz="2700" kern="1200"/>
        </a:p>
      </dsp:txBody>
      <dsp:txXfrm>
        <a:off x="45236" y="2085615"/>
        <a:ext cx="4120122" cy="836195"/>
      </dsp:txXfrm>
    </dsp:sp>
    <dsp:sp modelId="{262A2518-A46F-4415-B52D-AAF3DA87C788}">
      <dsp:nvSpPr>
        <dsp:cNvPr id="0" name=""/>
        <dsp:cNvSpPr/>
      </dsp:nvSpPr>
      <dsp:spPr>
        <a:xfrm>
          <a:off x="4210594" y="3059713"/>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GB" sz="1600" kern="1200">
              <a:solidFill>
                <a:schemeClr val="tx1"/>
              </a:solidFill>
              <a:latin typeface="Calibri"/>
              <a:cs typeface="Calibri"/>
            </a:rPr>
            <a:t>“There is no fridge, there is no washing machine. You share your bathroom with all sorts of people, it was really horrible for my daughter.” </a:t>
          </a:r>
          <a:endParaRPr lang="en-US" sz="1600" kern="1200">
            <a:solidFill>
              <a:schemeClr val="tx1"/>
            </a:solidFill>
          </a:endParaRPr>
        </a:p>
      </dsp:txBody>
      <dsp:txXfrm>
        <a:off x="4210594" y="3175546"/>
        <a:ext cx="5968391" cy="695001"/>
      </dsp:txXfrm>
    </dsp:sp>
    <dsp:sp modelId="{44CD5AEA-F48D-4CB0-8FCB-84976D2CCE4F}">
      <dsp:nvSpPr>
        <dsp:cNvPr id="0" name=""/>
        <dsp:cNvSpPr/>
      </dsp:nvSpPr>
      <dsp:spPr>
        <a:xfrm>
          <a:off x="0" y="3059713"/>
          <a:ext cx="4210594" cy="926667"/>
        </a:xfrm>
        <a:prstGeom prst="roundRect">
          <a:avLst/>
        </a:prstGeom>
        <a:solidFill>
          <a:srgbClr val="5906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Light" panose="020F0302020204030204"/>
            </a:rPr>
            <a:t>Shared space and hygiene</a:t>
          </a:r>
        </a:p>
      </dsp:txBody>
      <dsp:txXfrm>
        <a:off x="45236" y="3104949"/>
        <a:ext cx="4120122" cy="836195"/>
      </dsp:txXfrm>
    </dsp:sp>
    <dsp:sp modelId="{92CDE9FB-12C6-4A79-B850-07FE784FE545}">
      <dsp:nvSpPr>
        <dsp:cNvPr id="0" name=""/>
        <dsp:cNvSpPr/>
      </dsp:nvSpPr>
      <dsp:spPr>
        <a:xfrm>
          <a:off x="4210594" y="4079048"/>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GB" sz="1600" kern="1200">
              <a:solidFill>
                <a:schemeClr val="tx1"/>
              </a:solidFill>
              <a:latin typeface="Calibri"/>
              <a:cs typeface="Calibri"/>
            </a:rPr>
            <a:t>"It's infested with mould and in COVID time I was thinking maybe my youngest daughter have... like, she's always wheezing</a:t>
          </a:r>
          <a:r>
            <a:rPr lang="en-GB" sz="1600" kern="1200">
              <a:latin typeface="Calibri"/>
              <a:cs typeface="Calibri"/>
            </a:rPr>
            <a:t>" </a:t>
          </a:r>
          <a:endParaRPr lang="en-US" sz="1600" kern="1200"/>
        </a:p>
      </dsp:txBody>
      <dsp:txXfrm>
        <a:off x="4210594" y="4194881"/>
        <a:ext cx="5968391" cy="695001"/>
      </dsp:txXfrm>
    </dsp:sp>
    <dsp:sp modelId="{2967079C-BAEB-460D-9867-37BC51B227AC}">
      <dsp:nvSpPr>
        <dsp:cNvPr id="0" name=""/>
        <dsp:cNvSpPr/>
      </dsp:nvSpPr>
      <dsp:spPr>
        <a:xfrm>
          <a:off x="0" y="4079048"/>
          <a:ext cx="4210594" cy="92666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Light" panose="020F0302020204030204"/>
            </a:rPr>
            <a:t>No play or laundry outdoors</a:t>
          </a:r>
          <a:endParaRPr lang="en-US" sz="2700" kern="1200"/>
        </a:p>
      </dsp:txBody>
      <dsp:txXfrm>
        <a:off x="45236" y="4124284"/>
        <a:ext cx="4120122" cy="8361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2FEAB-5267-4D78-B727-D4F6C6EF9081}">
      <dsp:nvSpPr>
        <dsp:cNvPr id="0" name=""/>
        <dsp:cNvSpPr/>
      </dsp:nvSpPr>
      <dsp:spPr>
        <a:xfrm>
          <a:off x="4210594" y="1711"/>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GB" sz="1500" kern="1200">
              <a:solidFill>
                <a:schemeClr val="tx1"/>
              </a:solidFill>
              <a:latin typeface="Calibri"/>
              <a:cs typeface="Calibri"/>
            </a:rPr>
            <a:t>"My kids have to sleep on the floor because of me  [...] Because I'm pregnant I sleep on the bed. My partner has to sleep with them on the floor." </a:t>
          </a:r>
        </a:p>
      </dsp:txBody>
      <dsp:txXfrm>
        <a:off x="4210594" y="117544"/>
        <a:ext cx="5968391" cy="695001"/>
      </dsp:txXfrm>
    </dsp:sp>
    <dsp:sp modelId="{879D150B-5040-4DEC-AA25-47269D84C589}">
      <dsp:nvSpPr>
        <dsp:cNvPr id="0" name=""/>
        <dsp:cNvSpPr/>
      </dsp:nvSpPr>
      <dsp:spPr>
        <a:xfrm>
          <a:off x="0" y="1711"/>
          <a:ext cx="4210594" cy="926667"/>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Overcrowding</a:t>
          </a:r>
          <a:endParaRPr lang="en-US" sz="3100" kern="1200"/>
        </a:p>
      </dsp:txBody>
      <dsp:txXfrm>
        <a:off x="45236" y="46947"/>
        <a:ext cx="4120122" cy="836195"/>
      </dsp:txXfrm>
    </dsp:sp>
    <dsp:sp modelId="{04F22612-3B76-48F2-8F75-35419FE94034}">
      <dsp:nvSpPr>
        <dsp:cNvPr id="0" name=""/>
        <dsp:cNvSpPr/>
      </dsp:nvSpPr>
      <dsp:spPr>
        <a:xfrm>
          <a:off x="4210594" y="1021045"/>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GB" sz="1500" kern="1200">
              <a:solidFill>
                <a:schemeClr val="tx1"/>
              </a:solidFill>
              <a:latin typeface="Calibri"/>
              <a:cs typeface="Calibri"/>
            </a:rPr>
            <a:t>“</a:t>
          </a:r>
          <a:r>
            <a:rPr lang="en-IN" sz="1500" kern="1200">
              <a:solidFill>
                <a:schemeClr val="tx1"/>
              </a:solidFill>
              <a:latin typeface="Calibri"/>
              <a:cs typeface="Calibri"/>
            </a:rPr>
            <a:t>My son cried when he walked through my grandad’s door because he hadn’t seen my grandad in six months, you know, he didn’t recognize him.”</a:t>
          </a:r>
          <a:endParaRPr lang="en-GB" sz="1500" kern="1200">
            <a:solidFill>
              <a:schemeClr val="tx1"/>
            </a:solidFill>
            <a:latin typeface="Calibri"/>
            <a:cs typeface="Calibri"/>
          </a:endParaRPr>
        </a:p>
      </dsp:txBody>
      <dsp:txXfrm>
        <a:off x="4210594" y="1136878"/>
        <a:ext cx="5968391" cy="695001"/>
      </dsp:txXfrm>
    </dsp:sp>
    <dsp:sp modelId="{D4FC7E2E-D526-4A67-944E-72A8C6839A9C}">
      <dsp:nvSpPr>
        <dsp:cNvPr id="0" name=""/>
        <dsp:cNvSpPr/>
      </dsp:nvSpPr>
      <dsp:spPr>
        <a:xfrm>
          <a:off x="0" y="1021045"/>
          <a:ext cx="4210594" cy="92666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Break in relationships</a:t>
          </a:r>
          <a:endParaRPr lang="en-US" sz="3100" kern="1200"/>
        </a:p>
      </dsp:txBody>
      <dsp:txXfrm>
        <a:off x="45236" y="1066281"/>
        <a:ext cx="4120122" cy="836195"/>
      </dsp:txXfrm>
    </dsp:sp>
    <dsp:sp modelId="{E7B0614C-1B78-4ABA-B31E-2AA4F7042329}">
      <dsp:nvSpPr>
        <dsp:cNvPr id="0" name=""/>
        <dsp:cNvSpPr/>
      </dsp:nvSpPr>
      <dsp:spPr>
        <a:xfrm>
          <a:off x="4210594" y="2040379"/>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GB" sz="1500" kern="1200">
              <a:solidFill>
                <a:schemeClr val="tx1"/>
              </a:solidFill>
              <a:latin typeface="Calibri"/>
              <a:cs typeface="Calibri"/>
            </a:rPr>
            <a:t>"I found that all three of them actually started developing mood swings, withdrawn, temper tantrums, which wouldn't have happened before."</a:t>
          </a:r>
          <a:endParaRPr lang="en-US" sz="1500" kern="1200"/>
        </a:p>
      </dsp:txBody>
      <dsp:txXfrm>
        <a:off x="4210594" y="2156212"/>
        <a:ext cx="5968391" cy="695001"/>
      </dsp:txXfrm>
    </dsp:sp>
    <dsp:sp modelId="{8D728EEC-ADF2-4436-A199-AFA4DA65FBE8}">
      <dsp:nvSpPr>
        <dsp:cNvPr id="0" name=""/>
        <dsp:cNvSpPr/>
      </dsp:nvSpPr>
      <dsp:spPr>
        <a:xfrm>
          <a:off x="0" y="2040379"/>
          <a:ext cx="4210594" cy="926667"/>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Stress</a:t>
          </a:r>
          <a:endParaRPr lang="en-US" sz="3100" kern="1200"/>
        </a:p>
      </dsp:txBody>
      <dsp:txXfrm>
        <a:off x="45236" y="2085615"/>
        <a:ext cx="4120122" cy="836195"/>
      </dsp:txXfrm>
    </dsp:sp>
    <dsp:sp modelId="{262A2518-A46F-4415-B52D-AAF3DA87C788}">
      <dsp:nvSpPr>
        <dsp:cNvPr id="0" name=""/>
        <dsp:cNvSpPr/>
      </dsp:nvSpPr>
      <dsp:spPr>
        <a:xfrm>
          <a:off x="4210594" y="3059713"/>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GB" sz="1500" kern="1200">
              <a:solidFill>
                <a:schemeClr val="tx1"/>
              </a:solidFill>
              <a:latin typeface="Calibri"/>
              <a:cs typeface="Calibri"/>
            </a:rPr>
            <a:t>“</a:t>
          </a:r>
          <a:r>
            <a:rPr lang="en-IN" sz="1500" kern="1200">
              <a:solidFill>
                <a:schemeClr val="tx1"/>
              </a:solidFill>
              <a:latin typeface="Calibri"/>
              <a:cs typeface="Calibri"/>
            </a:rPr>
            <a:t>Even if some child comes to her and is trying to play with her, she's not interested. She runs away and just goes and plays on her own. It's what she's used to.”</a:t>
          </a:r>
          <a:endParaRPr lang="en-US" sz="1500" kern="1200">
            <a:latin typeface="Calibri Light" panose="020F0302020204030204"/>
          </a:endParaRPr>
        </a:p>
      </dsp:txBody>
      <dsp:txXfrm>
        <a:off x="4210594" y="3175546"/>
        <a:ext cx="5968391" cy="695001"/>
      </dsp:txXfrm>
    </dsp:sp>
    <dsp:sp modelId="{44CD5AEA-F48D-4CB0-8FCB-84976D2CCE4F}">
      <dsp:nvSpPr>
        <dsp:cNvPr id="0" name=""/>
        <dsp:cNvSpPr/>
      </dsp:nvSpPr>
      <dsp:spPr>
        <a:xfrm>
          <a:off x="0" y="3059713"/>
          <a:ext cx="4210594" cy="926667"/>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Not used to others</a:t>
          </a:r>
        </a:p>
      </dsp:txBody>
      <dsp:txXfrm>
        <a:off x="45236" y="3104949"/>
        <a:ext cx="4120122" cy="836195"/>
      </dsp:txXfrm>
    </dsp:sp>
    <dsp:sp modelId="{92CDE9FB-12C6-4A79-B850-07FE784FE545}">
      <dsp:nvSpPr>
        <dsp:cNvPr id="0" name=""/>
        <dsp:cNvSpPr/>
      </dsp:nvSpPr>
      <dsp:spPr>
        <a:xfrm>
          <a:off x="4210594" y="4079048"/>
          <a:ext cx="6315891" cy="9266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GB" sz="1500" kern="1200">
              <a:solidFill>
                <a:schemeClr val="tx1"/>
              </a:solidFill>
              <a:latin typeface="Calibri"/>
              <a:cs typeface="Calibri"/>
            </a:rPr>
            <a:t>“</a:t>
          </a:r>
          <a:r>
            <a:rPr lang="en-IN" sz="1500" kern="1200">
              <a:solidFill>
                <a:schemeClr val="tx1"/>
              </a:solidFill>
              <a:latin typeface="Calibri"/>
              <a:cs typeface="Calibri"/>
            </a:rPr>
            <a:t>She kept being sick, because of stress and lack of sleep.” </a:t>
          </a:r>
        </a:p>
        <a:p>
          <a:pPr marL="114300" lvl="1" indent="-114300" algn="l" defTabSz="666750" rtl="0">
            <a:lnSpc>
              <a:spcPct val="90000"/>
            </a:lnSpc>
            <a:spcBef>
              <a:spcPct val="0"/>
            </a:spcBef>
            <a:spcAft>
              <a:spcPct val="15000"/>
            </a:spcAft>
            <a:buChar char="•"/>
          </a:pPr>
          <a:r>
            <a:rPr lang="en-GB" sz="1500" kern="1200">
              <a:solidFill>
                <a:schemeClr val="tx1"/>
              </a:solidFill>
              <a:latin typeface="Calibri"/>
              <a:cs typeface="Calibri"/>
            </a:rPr>
            <a:t>"We have to stay in our room. Because she never plays like that, she thinks we are punishing </a:t>
          </a:r>
          <a:r>
            <a:rPr lang="en-GB" sz="1500" kern="1200">
              <a:latin typeface="Calibri"/>
              <a:cs typeface="Calibri"/>
            </a:rPr>
            <a:t>her."</a:t>
          </a:r>
          <a:endParaRPr lang="en-IN" sz="1500" kern="1200"/>
        </a:p>
      </dsp:txBody>
      <dsp:txXfrm>
        <a:off x="4210594" y="4194881"/>
        <a:ext cx="5968391" cy="695001"/>
      </dsp:txXfrm>
    </dsp:sp>
    <dsp:sp modelId="{2967079C-BAEB-460D-9867-37BC51B227AC}">
      <dsp:nvSpPr>
        <dsp:cNvPr id="0" name=""/>
        <dsp:cNvSpPr/>
      </dsp:nvSpPr>
      <dsp:spPr>
        <a:xfrm>
          <a:off x="0" y="4079048"/>
          <a:ext cx="4210594" cy="926667"/>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Noise and feeling unsafe</a:t>
          </a:r>
          <a:endParaRPr lang="en-US" sz="3100" kern="1200"/>
        </a:p>
      </dsp:txBody>
      <dsp:txXfrm>
        <a:off x="45236" y="4124284"/>
        <a:ext cx="4120122" cy="8361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09D0C-E2B2-4973-A879-A16D71E5D2B9}">
      <dsp:nvSpPr>
        <dsp:cNvPr id="0" name=""/>
        <dsp:cNvSpPr/>
      </dsp:nvSpPr>
      <dsp:spPr>
        <a:xfrm>
          <a:off x="4210594" y="1467"/>
          <a:ext cx="6315891" cy="116383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Calibri"/>
              <a:cs typeface="Calibri"/>
            </a:rPr>
            <a:t>Parents have a choice of what to show – don't see whole situation</a:t>
          </a:r>
        </a:p>
        <a:p>
          <a:pPr marL="171450" lvl="1" indent="-171450" algn="l" defTabSz="800100" rtl="0">
            <a:lnSpc>
              <a:spcPct val="90000"/>
            </a:lnSpc>
            <a:spcBef>
              <a:spcPct val="0"/>
            </a:spcBef>
            <a:spcAft>
              <a:spcPct val="15000"/>
            </a:spcAft>
            <a:buChar char="•"/>
          </a:pPr>
          <a:r>
            <a:rPr lang="en-US" sz="1800" kern="1200">
              <a:latin typeface="Calibri"/>
              <a:cs typeface="Calibri Light"/>
            </a:rPr>
            <a:t>Referrals harder as staff working from home, long waits</a:t>
          </a:r>
        </a:p>
      </dsp:txBody>
      <dsp:txXfrm>
        <a:off x="4210594" y="146946"/>
        <a:ext cx="5879453" cy="872877"/>
      </dsp:txXfrm>
    </dsp:sp>
    <dsp:sp modelId="{8A0B2720-18B4-4841-A669-4243681D290C}">
      <dsp:nvSpPr>
        <dsp:cNvPr id="0" name=""/>
        <dsp:cNvSpPr/>
      </dsp:nvSpPr>
      <dsp:spPr>
        <a:xfrm>
          <a:off x="0" y="1467"/>
          <a:ext cx="4210594" cy="116383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alibri"/>
              <a:cs typeface="Calibri"/>
            </a:rPr>
            <a:t>Virtual appointments</a:t>
          </a:r>
        </a:p>
      </dsp:txBody>
      <dsp:txXfrm>
        <a:off x="56814" y="58281"/>
        <a:ext cx="4096966" cy="1050207"/>
      </dsp:txXfrm>
    </dsp:sp>
    <dsp:sp modelId="{750AF938-F588-43C3-B132-977B5542263B}">
      <dsp:nvSpPr>
        <dsp:cNvPr id="0" name=""/>
        <dsp:cNvSpPr/>
      </dsp:nvSpPr>
      <dsp:spPr>
        <a:xfrm>
          <a:off x="4210594" y="1281686"/>
          <a:ext cx="6315891" cy="116383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Calibri"/>
              <a:cs typeface="Calibri"/>
            </a:rPr>
            <a:t>Permanent homes not available – staff are supporting families to cope long term in challenging situations</a:t>
          </a:r>
        </a:p>
      </dsp:txBody>
      <dsp:txXfrm>
        <a:off x="4210594" y="1427165"/>
        <a:ext cx="5879453" cy="872877"/>
      </dsp:txXfrm>
    </dsp:sp>
    <dsp:sp modelId="{CAC7B71F-989A-4E1B-ADC7-69BB0662F45C}">
      <dsp:nvSpPr>
        <dsp:cNvPr id="0" name=""/>
        <dsp:cNvSpPr/>
      </dsp:nvSpPr>
      <dsp:spPr>
        <a:xfrm>
          <a:off x="0" y="1281686"/>
          <a:ext cx="4210594" cy="116383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alibri"/>
              <a:cs typeface="Calibri"/>
            </a:rPr>
            <a:t>Limited options</a:t>
          </a:r>
        </a:p>
      </dsp:txBody>
      <dsp:txXfrm>
        <a:off x="56814" y="1338500"/>
        <a:ext cx="4096966" cy="1050207"/>
      </dsp:txXfrm>
    </dsp:sp>
    <dsp:sp modelId="{83D019E2-0624-4F37-A3CE-8697D38CDF9A}">
      <dsp:nvSpPr>
        <dsp:cNvPr id="0" name=""/>
        <dsp:cNvSpPr/>
      </dsp:nvSpPr>
      <dsp:spPr>
        <a:xfrm>
          <a:off x="4210594" y="2561905"/>
          <a:ext cx="6315891" cy="116383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GB" sz="1800" kern="1200">
              <a:latin typeface="Calibri"/>
              <a:cs typeface="Calibri"/>
            </a:rPr>
            <a:t>Different practices around notifying and handover between LAs </a:t>
          </a:r>
          <a:r>
            <a:rPr lang="en-GB" sz="1800" kern="1200">
              <a:latin typeface="Calibri"/>
              <a:cs typeface="Calibri Light"/>
            </a:rPr>
            <a:t>– families get lost</a:t>
          </a:r>
        </a:p>
        <a:p>
          <a:pPr marL="171450" lvl="1" indent="-171450" algn="l" defTabSz="800100" rtl="0">
            <a:lnSpc>
              <a:spcPct val="90000"/>
            </a:lnSpc>
            <a:spcBef>
              <a:spcPct val="0"/>
            </a:spcBef>
            <a:spcAft>
              <a:spcPct val="15000"/>
            </a:spcAft>
            <a:buChar char="•"/>
          </a:pPr>
          <a:r>
            <a:rPr lang="en-GB" sz="1800" kern="1200">
              <a:latin typeface="Calibri"/>
              <a:cs typeface="Calibri Light"/>
            </a:rPr>
            <a:t>Barriers to primary care -&gt; barriers to other support</a:t>
          </a:r>
        </a:p>
      </dsp:txBody>
      <dsp:txXfrm>
        <a:off x="4210594" y="2707384"/>
        <a:ext cx="5879453" cy="872877"/>
      </dsp:txXfrm>
    </dsp:sp>
    <dsp:sp modelId="{9E986C34-2FB2-4107-9CC0-B65BF4DA1450}">
      <dsp:nvSpPr>
        <dsp:cNvPr id="0" name=""/>
        <dsp:cNvSpPr/>
      </dsp:nvSpPr>
      <dsp:spPr>
        <a:xfrm>
          <a:off x="0" y="2561905"/>
          <a:ext cx="4210594" cy="116383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alibri"/>
              <a:cs typeface="Calibri"/>
            </a:rPr>
            <a:t>Data sharing</a:t>
          </a:r>
        </a:p>
      </dsp:txBody>
      <dsp:txXfrm>
        <a:off x="56814" y="2618719"/>
        <a:ext cx="4096966" cy="1050207"/>
      </dsp:txXfrm>
    </dsp:sp>
    <dsp:sp modelId="{1DC0911B-3973-4446-81E6-3E4EA870D151}">
      <dsp:nvSpPr>
        <dsp:cNvPr id="0" name=""/>
        <dsp:cNvSpPr/>
      </dsp:nvSpPr>
      <dsp:spPr>
        <a:xfrm>
          <a:off x="4210594" y="3842124"/>
          <a:ext cx="6315891" cy="116383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Calibri"/>
              <a:cs typeface="Calibri"/>
            </a:rPr>
            <a:t>Support with benefits, food banks, baby banks</a:t>
          </a:r>
        </a:p>
        <a:p>
          <a:pPr marL="171450" lvl="1" indent="-171450" algn="l" defTabSz="800100" rtl="0">
            <a:lnSpc>
              <a:spcPct val="90000"/>
            </a:lnSpc>
            <a:spcBef>
              <a:spcPct val="0"/>
            </a:spcBef>
            <a:spcAft>
              <a:spcPct val="15000"/>
            </a:spcAft>
            <a:buChar char="•"/>
          </a:pPr>
          <a:r>
            <a:rPr lang="en-US" sz="1800" kern="1200">
              <a:latin typeface="Calibri"/>
              <a:cs typeface="Calibri"/>
            </a:rPr>
            <a:t>Often provided by charities – sustainability?</a:t>
          </a:r>
        </a:p>
        <a:p>
          <a:pPr marL="171450" lvl="1" indent="-171450" algn="l" defTabSz="800100" rtl="0">
            <a:lnSpc>
              <a:spcPct val="90000"/>
            </a:lnSpc>
            <a:spcBef>
              <a:spcPct val="0"/>
            </a:spcBef>
            <a:spcAft>
              <a:spcPct val="15000"/>
            </a:spcAft>
            <a:buChar char="•"/>
          </a:pPr>
          <a:r>
            <a:rPr lang="en-US" sz="1800" kern="1200">
              <a:latin typeface="Calibri"/>
              <a:cs typeface="Calibri"/>
            </a:rPr>
            <a:t>Importance of soft skills – persuasion, negotiation</a:t>
          </a:r>
        </a:p>
      </dsp:txBody>
      <dsp:txXfrm>
        <a:off x="4210594" y="3987603"/>
        <a:ext cx="5879453" cy="872877"/>
      </dsp:txXfrm>
    </dsp:sp>
    <dsp:sp modelId="{4690DFCF-F22D-4C41-A988-DE021F5D186A}">
      <dsp:nvSpPr>
        <dsp:cNvPr id="0" name=""/>
        <dsp:cNvSpPr/>
      </dsp:nvSpPr>
      <dsp:spPr>
        <a:xfrm>
          <a:off x="0" y="3842124"/>
          <a:ext cx="4210594" cy="116383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Calibri"/>
              <a:cs typeface="Calibri"/>
            </a:rPr>
            <a:t>Dealing with basic needs</a:t>
          </a:r>
        </a:p>
      </dsp:txBody>
      <dsp:txXfrm>
        <a:off x="56814" y="3898938"/>
        <a:ext cx="4096966" cy="10502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E9BF0-4ACE-44DC-BB9F-7051C5735B25}">
      <dsp:nvSpPr>
        <dsp:cNvPr id="0" name=""/>
        <dsp:cNvSpPr/>
      </dsp:nvSpPr>
      <dsp:spPr>
        <a:xfrm>
          <a:off x="0" y="486714"/>
          <a:ext cx="7982551"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9535" tIns="312420" rIns="619535"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dirty="0">
              <a:latin typeface="Calibri"/>
              <a:cs typeface="Calibri"/>
            </a:rPr>
            <a:t>Fear, boredom and insecurity</a:t>
          </a:r>
          <a:r>
            <a:rPr lang="en-US" sz="1500" kern="1200" dirty="0">
              <a:latin typeface="Calibri"/>
              <a:cs typeface="Calibri"/>
            </a:rPr>
            <a:t> – stress of COVID and TA risks, precarity of TA</a:t>
          </a:r>
        </a:p>
      </dsp:txBody>
      <dsp:txXfrm>
        <a:off x="0" y="486714"/>
        <a:ext cx="7982551" cy="637875"/>
      </dsp:txXfrm>
    </dsp:sp>
    <dsp:sp modelId="{8661AAA6-9504-4395-8843-EE2055EFE7B5}">
      <dsp:nvSpPr>
        <dsp:cNvPr id="0" name=""/>
        <dsp:cNvSpPr/>
      </dsp:nvSpPr>
      <dsp:spPr>
        <a:xfrm>
          <a:off x="399127" y="265313"/>
          <a:ext cx="5587785" cy="442800"/>
        </a:xfrm>
        <a:prstGeom prst="roundRect">
          <a:avLst/>
        </a:prstGeom>
        <a:solidFill>
          <a:srgbClr val="4C05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205" tIns="0" rIns="211205" bIns="0" numCol="1" spcCol="1270" anchor="ctr" anchorCtr="0">
          <a:noAutofit/>
        </a:bodyPr>
        <a:lstStyle/>
        <a:p>
          <a:pPr marL="0" lvl="0" indent="0" algn="l" defTabSz="666750" rtl="0">
            <a:lnSpc>
              <a:spcPct val="90000"/>
            </a:lnSpc>
            <a:spcBef>
              <a:spcPct val="0"/>
            </a:spcBef>
            <a:spcAft>
              <a:spcPct val="35000"/>
            </a:spcAft>
            <a:buNone/>
          </a:pPr>
          <a:r>
            <a:rPr lang="en-US" sz="1500" kern="1200" dirty="0">
              <a:latin typeface="Calibri"/>
              <a:cs typeface="Calibri"/>
            </a:rPr>
            <a:t>Emotional and psychological health</a:t>
          </a:r>
        </a:p>
      </dsp:txBody>
      <dsp:txXfrm>
        <a:off x="420743" y="286929"/>
        <a:ext cx="5544553" cy="399568"/>
      </dsp:txXfrm>
    </dsp:sp>
    <dsp:sp modelId="{481B3E4A-DC9A-4D6D-B333-60023A74892F}">
      <dsp:nvSpPr>
        <dsp:cNvPr id="0" name=""/>
        <dsp:cNvSpPr/>
      </dsp:nvSpPr>
      <dsp:spPr>
        <a:xfrm>
          <a:off x="0" y="1426989"/>
          <a:ext cx="7982551" cy="113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9535" tIns="312420" rIns="619535"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dirty="0">
              <a:latin typeface="Calibri"/>
              <a:cs typeface="Calibri"/>
            </a:rPr>
            <a:t>Family in the household</a:t>
          </a:r>
          <a:r>
            <a:rPr lang="en-US" sz="1500" kern="1200" dirty="0">
              <a:latin typeface="Calibri"/>
              <a:cs typeface="Calibri"/>
            </a:rPr>
            <a:t> – tensions from cramped accommodation</a:t>
          </a:r>
        </a:p>
        <a:p>
          <a:pPr marL="114300" lvl="1" indent="-114300" algn="l" defTabSz="666750" rtl="0">
            <a:lnSpc>
              <a:spcPct val="90000"/>
            </a:lnSpc>
            <a:spcBef>
              <a:spcPct val="0"/>
            </a:spcBef>
            <a:spcAft>
              <a:spcPct val="15000"/>
            </a:spcAft>
            <a:buChar char="•"/>
          </a:pPr>
          <a:r>
            <a:rPr lang="en-US" sz="1500" b="1" kern="1200" dirty="0">
              <a:latin typeface="Calibri"/>
              <a:cs typeface="Calibri"/>
            </a:rPr>
            <a:t>Wider family</a:t>
          </a:r>
          <a:r>
            <a:rPr lang="en-US" sz="1500" kern="1200" dirty="0">
              <a:latin typeface="Calibri"/>
              <a:cs typeface="Calibri"/>
            </a:rPr>
            <a:t> – missing wider family but sometimes having more contact (online)</a:t>
          </a:r>
        </a:p>
        <a:p>
          <a:pPr marL="114300" lvl="1" indent="-114300" algn="l" defTabSz="666750" rtl="0">
            <a:lnSpc>
              <a:spcPct val="90000"/>
            </a:lnSpc>
            <a:spcBef>
              <a:spcPct val="0"/>
            </a:spcBef>
            <a:spcAft>
              <a:spcPct val="15000"/>
            </a:spcAft>
            <a:buChar char="•"/>
          </a:pPr>
          <a:r>
            <a:rPr lang="en-US" sz="1500" b="1" kern="1200" dirty="0">
              <a:latin typeface="Calibri"/>
              <a:cs typeface="Calibri"/>
            </a:rPr>
            <a:t>Friends </a:t>
          </a:r>
          <a:r>
            <a:rPr lang="en-US" sz="1500" kern="1200" dirty="0">
              <a:latin typeface="Calibri"/>
              <a:cs typeface="Calibri"/>
            </a:rPr>
            <a:t>– TA and lockdowns cause disruption in friendships</a:t>
          </a:r>
        </a:p>
      </dsp:txBody>
      <dsp:txXfrm>
        <a:off x="0" y="1426989"/>
        <a:ext cx="7982551" cy="1134000"/>
      </dsp:txXfrm>
    </dsp:sp>
    <dsp:sp modelId="{F1CB32DD-D3C7-4A00-AB1A-9969800B81F4}">
      <dsp:nvSpPr>
        <dsp:cNvPr id="0" name=""/>
        <dsp:cNvSpPr/>
      </dsp:nvSpPr>
      <dsp:spPr>
        <a:xfrm>
          <a:off x="399127" y="1205589"/>
          <a:ext cx="5587785" cy="44280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205" tIns="0" rIns="21120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a:cs typeface="Calibri"/>
            </a:rPr>
            <a:t> Social and relational life</a:t>
          </a:r>
        </a:p>
      </dsp:txBody>
      <dsp:txXfrm>
        <a:off x="420743" y="1227205"/>
        <a:ext cx="5544553" cy="399568"/>
      </dsp:txXfrm>
    </dsp:sp>
    <dsp:sp modelId="{C34559AA-7674-4E7F-8FBA-25FD2D070E81}">
      <dsp:nvSpPr>
        <dsp:cNvPr id="0" name=""/>
        <dsp:cNvSpPr/>
      </dsp:nvSpPr>
      <dsp:spPr>
        <a:xfrm>
          <a:off x="0" y="2863389"/>
          <a:ext cx="7982551" cy="874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9535" tIns="312420" rIns="619535"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dirty="0">
              <a:latin typeface="Calibri"/>
              <a:cs typeface="Calibri"/>
            </a:rPr>
            <a:t>Digital access</a:t>
          </a:r>
          <a:r>
            <a:rPr lang="en-US" sz="1500" kern="1200" dirty="0">
              <a:latin typeface="Calibri"/>
              <a:cs typeface="Calibri"/>
            </a:rPr>
            <a:t> - families interviewed had devices but internet access was a challenge</a:t>
          </a:r>
        </a:p>
        <a:p>
          <a:pPr marL="114300" lvl="1" indent="-114300" algn="l" defTabSz="666750" rtl="0">
            <a:lnSpc>
              <a:spcPct val="90000"/>
            </a:lnSpc>
            <a:spcBef>
              <a:spcPct val="0"/>
            </a:spcBef>
            <a:spcAft>
              <a:spcPct val="15000"/>
            </a:spcAft>
            <a:buChar char="•"/>
          </a:pPr>
          <a:r>
            <a:rPr lang="en-US" sz="1500" b="1" kern="1200" dirty="0">
              <a:latin typeface="Calibri"/>
              <a:cs typeface="Calibri"/>
            </a:rPr>
            <a:t>Remote advantages</a:t>
          </a:r>
          <a:r>
            <a:rPr lang="en-US" sz="1500" kern="1200" dirty="0">
              <a:latin typeface="Calibri"/>
              <a:cs typeface="Calibri"/>
            </a:rPr>
            <a:t> – remote learning avoided a long commute to school</a:t>
          </a:r>
        </a:p>
      </dsp:txBody>
      <dsp:txXfrm>
        <a:off x="0" y="2863389"/>
        <a:ext cx="7982551" cy="874125"/>
      </dsp:txXfrm>
    </dsp:sp>
    <dsp:sp modelId="{8CF46900-48CE-4618-87F2-5EEBDAC66FFF}">
      <dsp:nvSpPr>
        <dsp:cNvPr id="0" name=""/>
        <dsp:cNvSpPr/>
      </dsp:nvSpPr>
      <dsp:spPr>
        <a:xfrm>
          <a:off x="399127" y="2641989"/>
          <a:ext cx="5587785" cy="442800"/>
        </a:xfrm>
        <a:prstGeom prst="roundRect">
          <a:avLst/>
        </a:prstGeom>
        <a:solidFill>
          <a:srgbClr val="4C05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205" tIns="0" rIns="21120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a:cs typeface="Calibri"/>
            </a:rPr>
            <a:t>Educational life</a:t>
          </a:r>
        </a:p>
      </dsp:txBody>
      <dsp:txXfrm>
        <a:off x="420743" y="2663605"/>
        <a:ext cx="5544553" cy="399568"/>
      </dsp:txXfrm>
    </dsp:sp>
    <dsp:sp modelId="{B0258434-B68F-47CF-ADE0-F420C6053937}">
      <dsp:nvSpPr>
        <dsp:cNvPr id="0" name=""/>
        <dsp:cNvSpPr/>
      </dsp:nvSpPr>
      <dsp:spPr>
        <a:xfrm>
          <a:off x="0" y="4039914"/>
          <a:ext cx="7982551"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9535" tIns="312420" rIns="619535"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dirty="0">
              <a:latin typeface="Calibri"/>
              <a:cs typeface="Calibri"/>
            </a:rPr>
            <a:t>Adaptation in COVID</a:t>
          </a:r>
          <a:r>
            <a:rPr lang="en-US" sz="1500" kern="1200" dirty="0">
              <a:latin typeface="Calibri"/>
              <a:cs typeface="Calibri"/>
            </a:rPr>
            <a:t> - taking on new hobbies and making use of what space they had</a:t>
          </a:r>
        </a:p>
      </dsp:txBody>
      <dsp:txXfrm>
        <a:off x="0" y="4039914"/>
        <a:ext cx="7982551" cy="637875"/>
      </dsp:txXfrm>
    </dsp:sp>
    <dsp:sp modelId="{2EDB1D60-7868-4BAB-8C48-E64035D28F42}">
      <dsp:nvSpPr>
        <dsp:cNvPr id="0" name=""/>
        <dsp:cNvSpPr/>
      </dsp:nvSpPr>
      <dsp:spPr>
        <a:xfrm>
          <a:off x="399127" y="3818514"/>
          <a:ext cx="5587785" cy="44280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205" tIns="0" rIns="21120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a:cs typeface="Calibri"/>
            </a:rPr>
            <a:t>Hobbies and leisure</a:t>
          </a:r>
        </a:p>
      </dsp:txBody>
      <dsp:txXfrm>
        <a:off x="420743" y="3840130"/>
        <a:ext cx="5544553" cy="399568"/>
      </dsp:txXfrm>
    </dsp:sp>
    <dsp:sp modelId="{9BA2DE59-2BF9-4E56-8285-B8739C738D60}">
      <dsp:nvSpPr>
        <dsp:cNvPr id="0" name=""/>
        <dsp:cNvSpPr/>
      </dsp:nvSpPr>
      <dsp:spPr>
        <a:xfrm>
          <a:off x="0" y="4980189"/>
          <a:ext cx="7982551" cy="1299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9535" tIns="312420" rIns="619535" bIns="106680" numCol="1" spcCol="1270" anchor="t" anchorCtr="0">
          <a:noAutofit/>
        </a:bodyPr>
        <a:lstStyle/>
        <a:p>
          <a:pPr marL="114300" lvl="1" indent="-114300" algn="l" defTabSz="666750" rtl="0">
            <a:lnSpc>
              <a:spcPct val="90000"/>
            </a:lnSpc>
            <a:spcBef>
              <a:spcPct val="0"/>
            </a:spcBef>
            <a:spcAft>
              <a:spcPct val="15000"/>
            </a:spcAft>
            <a:buChar char="•"/>
          </a:pPr>
          <a:r>
            <a:rPr lang="en-US" sz="1500" b="1" kern="1200" dirty="0">
              <a:latin typeface="Calibri"/>
              <a:cs typeface="Calibri"/>
            </a:rPr>
            <a:t>Household chores and care</a:t>
          </a:r>
          <a:r>
            <a:rPr lang="en-US" sz="1500" kern="1200" dirty="0">
              <a:latin typeface="Calibri"/>
              <a:cs typeface="Calibri"/>
            </a:rPr>
            <a:t> – more time spent at home so more time cleaning shared spaces and looking after siblings</a:t>
          </a:r>
        </a:p>
        <a:p>
          <a:pPr marL="114300" lvl="1" indent="-114300" algn="l" defTabSz="666750" rtl="0">
            <a:lnSpc>
              <a:spcPct val="90000"/>
            </a:lnSpc>
            <a:spcBef>
              <a:spcPct val="0"/>
            </a:spcBef>
            <a:spcAft>
              <a:spcPct val="15000"/>
            </a:spcAft>
            <a:buChar char="•"/>
          </a:pPr>
          <a:r>
            <a:rPr lang="en-US" sz="1500" b="1" kern="1200" dirty="0">
              <a:latin typeface="Calibri"/>
              <a:cs typeface="Calibri"/>
            </a:rPr>
            <a:t>House-hunting and moving home</a:t>
          </a:r>
          <a:r>
            <a:rPr lang="en-US" sz="1500" kern="1200" dirty="0">
              <a:latin typeface="Calibri"/>
              <a:cs typeface="Calibri"/>
            </a:rPr>
            <a:t> – stressful and tiring, may also be done without parent input</a:t>
          </a:r>
        </a:p>
      </dsp:txBody>
      <dsp:txXfrm>
        <a:off x="0" y="4980189"/>
        <a:ext cx="7982551" cy="1299375"/>
      </dsp:txXfrm>
    </dsp:sp>
    <dsp:sp modelId="{84BDB80E-0C79-42A3-B1BA-A490E5EC87D9}">
      <dsp:nvSpPr>
        <dsp:cNvPr id="0" name=""/>
        <dsp:cNvSpPr/>
      </dsp:nvSpPr>
      <dsp:spPr>
        <a:xfrm>
          <a:off x="399127" y="4758789"/>
          <a:ext cx="5587785" cy="442800"/>
        </a:xfrm>
        <a:prstGeom prst="roundRect">
          <a:avLst/>
        </a:prstGeom>
        <a:solidFill>
          <a:srgbClr val="4C05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205" tIns="0" rIns="211205"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Calibri"/>
              <a:cs typeface="Calibri"/>
            </a:rPr>
            <a:t>Managing daily life</a:t>
          </a:r>
        </a:p>
      </dsp:txBody>
      <dsp:txXfrm>
        <a:off x="420743" y="4780405"/>
        <a:ext cx="5544553" cy="3995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9FC54-F0BE-470A-8630-56FB9FE0984E}">
      <dsp:nvSpPr>
        <dsp:cNvPr id="0" name=""/>
        <dsp:cNvSpPr/>
      </dsp:nvSpPr>
      <dsp:spPr>
        <a:xfrm>
          <a:off x="0" y="272790"/>
          <a:ext cx="10207923" cy="722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248" tIns="354076" rIns="792248" bIns="120904"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a:cs typeface="Calibri"/>
            </a:rPr>
            <a:t>Open invite to share stories with us to promote dialogue around TA</a:t>
          </a:r>
          <a:endParaRPr lang="en-US" sz="1700" kern="1200">
            <a:latin typeface="Calibri"/>
            <a:cs typeface="Calibri"/>
          </a:endParaRPr>
        </a:p>
      </dsp:txBody>
      <dsp:txXfrm>
        <a:off x="0" y="272790"/>
        <a:ext cx="10207923" cy="722925"/>
      </dsp:txXfrm>
    </dsp:sp>
    <dsp:sp modelId="{077DCA37-75AD-4F3F-B124-B166044459D8}">
      <dsp:nvSpPr>
        <dsp:cNvPr id="0" name=""/>
        <dsp:cNvSpPr/>
      </dsp:nvSpPr>
      <dsp:spPr>
        <a:xfrm>
          <a:off x="510396" y="21870"/>
          <a:ext cx="7145546" cy="501840"/>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085" tIns="0" rIns="270085" bIns="0" numCol="1" spcCol="1270" anchor="ctr" anchorCtr="0">
          <a:noAutofit/>
        </a:bodyPr>
        <a:lstStyle/>
        <a:p>
          <a:pPr marL="0" lvl="0" indent="0" algn="l" defTabSz="755650" rtl="0">
            <a:lnSpc>
              <a:spcPct val="90000"/>
            </a:lnSpc>
            <a:spcBef>
              <a:spcPct val="0"/>
            </a:spcBef>
            <a:spcAft>
              <a:spcPct val="35000"/>
            </a:spcAft>
            <a:buNone/>
          </a:pPr>
          <a:r>
            <a:rPr lang="en-GB" sz="1700" kern="1200">
              <a:latin typeface="Calibri"/>
              <a:cs typeface="Calibri"/>
            </a:rPr>
            <a:t>Community stories</a:t>
          </a:r>
          <a:endParaRPr lang="en-US" sz="1700" kern="1200">
            <a:latin typeface="Calibri"/>
            <a:cs typeface="Calibri"/>
          </a:endParaRPr>
        </a:p>
      </dsp:txBody>
      <dsp:txXfrm>
        <a:off x="534894" y="46368"/>
        <a:ext cx="7096550" cy="452844"/>
      </dsp:txXfrm>
    </dsp:sp>
    <dsp:sp modelId="{1A7C12A2-8116-47DE-8BB7-8A065D9F9F34}">
      <dsp:nvSpPr>
        <dsp:cNvPr id="0" name=""/>
        <dsp:cNvSpPr/>
      </dsp:nvSpPr>
      <dsp:spPr>
        <a:xfrm>
          <a:off x="0" y="1338435"/>
          <a:ext cx="10207923" cy="1231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248" tIns="354076" rIns="792248" bIns="120904"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a:cs typeface="Calibri"/>
            </a:rPr>
            <a:t>Partnered with </a:t>
          </a:r>
          <a:r>
            <a:rPr lang="en-GB" sz="1700" kern="1200" err="1">
              <a:latin typeface="Calibri"/>
              <a:cs typeface="Calibri"/>
            </a:rPr>
            <a:t>Graffwerks</a:t>
          </a:r>
          <a:r>
            <a:rPr lang="en-GB" sz="1700" kern="1200">
              <a:latin typeface="Calibri"/>
              <a:cs typeface="Calibri"/>
            </a:rPr>
            <a:t>, a nationally recognised street art team, local authorities and other organisations</a:t>
          </a:r>
        </a:p>
        <a:p>
          <a:pPr marL="171450" lvl="1" indent="-171450" algn="l" defTabSz="755650" rtl="0">
            <a:lnSpc>
              <a:spcPct val="90000"/>
            </a:lnSpc>
            <a:spcBef>
              <a:spcPct val="0"/>
            </a:spcBef>
            <a:spcAft>
              <a:spcPct val="15000"/>
            </a:spcAft>
            <a:buChar char="•"/>
          </a:pPr>
          <a:r>
            <a:rPr lang="en-GB" sz="1700" kern="1200">
              <a:latin typeface="Calibri"/>
              <a:cs typeface="Calibri"/>
            </a:rPr>
            <a:t>Children used art to tell us about their experiences of lockdown</a:t>
          </a:r>
        </a:p>
      </dsp:txBody>
      <dsp:txXfrm>
        <a:off x="0" y="1338435"/>
        <a:ext cx="10207923" cy="1231650"/>
      </dsp:txXfrm>
    </dsp:sp>
    <dsp:sp modelId="{057D9BE4-1C0E-4659-AC1C-846153641C6A}">
      <dsp:nvSpPr>
        <dsp:cNvPr id="0" name=""/>
        <dsp:cNvSpPr/>
      </dsp:nvSpPr>
      <dsp:spPr>
        <a:xfrm>
          <a:off x="510396" y="1087515"/>
          <a:ext cx="7145546" cy="50184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085" tIns="0" rIns="270085" bIns="0" numCol="1" spcCol="1270" anchor="ctr" anchorCtr="0">
          <a:noAutofit/>
        </a:bodyPr>
        <a:lstStyle/>
        <a:p>
          <a:pPr marL="0" lvl="0" indent="0" algn="l" defTabSz="755650" rtl="0">
            <a:lnSpc>
              <a:spcPct val="90000"/>
            </a:lnSpc>
            <a:spcBef>
              <a:spcPct val="0"/>
            </a:spcBef>
            <a:spcAft>
              <a:spcPct val="35000"/>
            </a:spcAft>
            <a:buNone/>
          </a:pPr>
          <a:r>
            <a:rPr lang="en-GB" sz="1700" kern="1200">
              <a:latin typeface="Calibri"/>
              <a:cs typeface="Calibri"/>
            </a:rPr>
            <a:t>Children's art workshops</a:t>
          </a:r>
        </a:p>
      </dsp:txBody>
      <dsp:txXfrm>
        <a:off x="534894" y="1112013"/>
        <a:ext cx="7096550" cy="452844"/>
      </dsp:txXfrm>
    </dsp:sp>
    <dsp:sp modelId="{9BA3CE0F-8B59-445F-9A55-83877B4C3025}">
      <dsp:nvSpPr>
        <dsp:cNvPr id="0" name=""/>
        <dsp:cNvSpPr/>
      </dsp:nvSpPr>
      <dsp:spPr>
        <a:xfrm>
          <a:off x="0" y="2912805"/>
          <a:ext cx="10207923" cy="7229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2248" tIns="354076" rIns="792248" bIns="120904"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a:cs typeface="Calibri"/>
            </a:rPr>
            <a:t>Developing video stories with participants based on their words, audio, video and pictures</a:t>
          </a:r>
        </a:p>
      </dsp:txBody>
      <dsp:txXfrm>
        <a:off x="0" y="2912805"/>
        <a:ext cx="10207923" cy="722925"/>
      </dsp:txXfrm>
    </dsp:sp>
    <dsp:sp modelId="{5BBD1CEE-A97B-4331-AE6E-7C9197245F1A}">
      <dsp:nvSpPr>
        <dsp:cNvPr id="0" name=""/>
        <dsp:cNvSpPr/>
      </dsp:nvSpPr>
      <dsp:spPr>
        <a:xfrm>
          <a:off x="510396" y="2661885"/>
          <a:ext cx="7145546" cy="501840"/>
        </a:xfrm>
        <a:prstGeom prst="roundRect">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085" tIns="0" rIns="270085" bIns="0" numCol="1" spcCol="1270" anchor="ctr" anchorCtr="0">
          <a:noAutofit/>
        </a:bodyPr>
        <a:lstStyle/>
        <a:p>
          <a:pPr marL="0" lvl="0" indent="0" algn="l" defTabSz="755650" rtl="0">
            <a:lnSpc>
              <a:spcPct val="90000"/>
            </a:lnSpc>
            <a:spcBef>
              <a:spcPct val="0"/>
            </a:spcBef>
            <a:spcAft>
              <a:spcPct val="35000"/>
            </a:spcAft>
            <a:buNone/>
          </a:pPr>
          <a:r>
            <a:rPr lang="en-GB" sz="1700" kern="1200">
              <a:latin typeface="Calibri"/>
              <a:cs typeface="Calibri"/>
            </a:rPr>
            <a:t>Digital stories</a:t>
          </a:r>
          <a:endParaRPr lang="en-US" sz="1700" kern="1200">
            <a:latin typeface="Calibri"/>
            <a:cs typeface="Calibri"/>
          </a:endParaRPr>
        </a:p>
      </dsp:txBody>
      <dsp:txXfrm>
        <a:off x="534894" y="2686383"/>
        <a:ext cx="7096550"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5DA1ED-DB59-4D22-B289-5E983CB35CF3}" type="datetimeFigureOut">
              <a:rPr lang="en-GB"/>
              <a:t>16/02/2022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1A775-DDA0-4019-A91D-48032F21A1FA}" type="slidenum">
              <a:rPr lang="en-GB"/>
              <a:t>‹#›</a:t>
            </a:fld>
            <a:endParaRPr lang="en-GB"/>
          </a:p>
        </p:txBody>
      </p:sp>
    </p:spTree>
    <p:extLst>
      <p:ext uri="{BB962C8B-B14F-4D97-AF65-F5344CB8AC3E}">
        <p14:creationId xmlns:p14="http://schemas.microsoft.com/office/powerpoint/2010/main" val="370686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phammi?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nsplash.com/s/photos/children-playing?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sandym10?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gov.uk/government/statistics/english-indices-of-deprivation-2019" TargetMode="External"/><Relationship Id="rId4" Type="http://schemas.openxmlformats.org/officeDocument/2006/relationships/hyperlink" Target="https://unsplash.com/s/photos/teddy-bear?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s/photos/community-engagement?utm_source=unsplash&amp;utm_medium=referral&amp;utm_content=creditCopyTex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siggi81p?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photos/hungry?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rodlong?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s/photos/family-support?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a:hlinkClick r:id="rId3"/>
              </a:rPr>
              <a:t>MI PHAM</a:t>
            </a:r>
            <a:r>
              <a:rPr lang="en-US"/>
              <a:t> on </a:t>
            </a:r>
            <a:r>
              <a:rPr lang="en-US">
                <a:hlinkClick r:id="rId4"/>
              </a:rPr>
              <a:t>Unsplash</a:t>
            </a:r>
            <a:r>
              <a:rPr lang="en-US"/>
              <a:t> </a:t>
            </a:r>
          </a:p>
        </p:txBody>
      </p:sp>
      <p:sp>
        <p:nvSpPr>
          <p:cNvPr id="4" name="Slide Number Placeholder 3"/>
          <p:cNvSpPr>
            <a:spLocks noGrp="1"/>
          </p:cNvSpPr>
          <p:nvPr>
            <p:ph type="sldNum" sz="quarter" idx="5"/>
          </p:nvPr>
        </p:nvSpPr>
        <p:spPr/>
        <p:txBody>
          <a:bodyPr/>
          <a:lstStyle/>
          <a:p>
            <a:fld id="{7061A775-DDA0-4019-A91D-48032F21A1FA}" type="slidenum">
              <a:rPr lang="en-GB"/>
              <a:t>3</a:t>
            </a:fld>
            <a:endParaRPr lang="en-GB"/>
          </a:p>
        </p:txBody>
      </p:sp>
    </p:spTree>
    <p:extLst>
      <p:ext uri="{BB962C8B-B14F-4D97-AF65-F5344CB8AC3E}">
        <p14:creationId xmlns:p14="http://schemas.microsoft.com/office/powerpoint/2010/main" val="11707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Sandy Millar</a:t>
            </a:r>
            <a:r>
              <a:rPr lang="en-GB"/>
              <a:t> on </a:t>
            </a:r>
            <a:r>
              <a:rPr lang="en-GB">
                <a:hlinkClick r:id="rId4"/>
              </a:rPr>
              <a:t>Unsplash</a:t>
            </a:r>
            <a:r>
              <a:rPr lang="en-GB"/>
              <a:t> </a:t>
            </a:r>
            <a:endParaRPr lang="en-US"/>
          </a:p>
          <a:p>
            <a:r>
              <a:rPr lang="en-GB"/>
              <a:t> </a:t>
            </a:r>
            <a:endParaRPr lang="en-GB">
              <a:cs typeface="Calibri"/>
            </a:endParaRPr>
          </a:p>
          <a:p>
            <a:r>
              <a:rPr lang="en-GB"/>
              <a:t>linking each child’s address to the </a:t>
            </a:r>
            <a:r>
              <a:rPr lang="en-GB">
                <a:hlinkClick r:id="rId5"/>
              </a:rPr>
              <a:t>UK government’s ten deciles of deprivation</a:t>
            </a:r>
            <a:r>
              <a:rPr lang="en-GB"/>
              <a:t> (calculated using seven indicators of income, employment, education, health, crime, access to housing and services, and living environment).</a:t>
            </a:r>
            <a:endParaRPr lang="en-GB">
              <a:cs typeface="Calibri"/>
            </a:endParaRPr>
          </a:p>
          <a:p>
            <a:r>
              <a:rPr lang="en-GB"/>
              <a:t> </a:t>
            </a:r>
            <a:endParaRPr lang="en-GB">
              <a:cs typeface="Calibri"/>
            </a:endParaRPr>
          </a:p>
          <a:p>
            <a:r>
              <a:rPr lang="en-GB"/>
              <a:t>Using the residential address of the child as recorded in the NCMD, each household was linked to its corresponding English indices of deprivation (2019) and placed in one of 10 deciles, containing approximately the same number of people across England, with increasing measures of deprivation.</a:t>
            </a:r>
            <a:endParaRPr lang="en-GB">
              <a:cs typeface="Calibri"/>
            </a:endParaRPr>
          </a:p>
          <a:p>
            <a:endParaRPr lang="en-GB"/>
          </a:p>
          <a:p>
            <a:r>
              <a:rPr lang="en-GB"/>
              <a:t>With 2 datasets (analysed in ‘cohorts’):</a:t>
            </a:r>
            <a:endParaRPr lang="en-GB">
              <a:cs typeface="Calibri"/>
            </a:endParaRPr>
          </a:p>
          <a:p>
            <a:r>
              <a:rPr lang="en-GB"/>
              <a:t>Cohort 1: Reported deaths. Main analysis based on deaths reported to the National Child Mortality Database (NCMD) (within 48hrs) from 1st April 2019 up to 31st March 2020</a:t>
            </a:r>
            <a:endParaRPr lang="en-GB">
              <a:cs typeface="Calibri"/>
            </a:endParaRPr>
          </a:p>
          <a:p>
            <a:r>
              <a:rPr lang="en-GB"/>
              <a:t>Cohort 2: Reviewed deaths. Deaths reported by ONS (death registration can take a long time in some cases, e.g., undergoing coroner’s investigation or inquests) and reviewed by a CDOP between 1st April 2019 and 31st March 2020. The deaths included in this cohort occurred at any time before 31st March 2020.</a:t>
            </a:r>
            <a:endParaRPr lang="en-GB">
              <a:cs typeface="Calibri"/>
            </a:endParaRPr>
          </a:p>
          <a:p>
            <a:endParaRPr lang="en-GB"/>
          </a:p>
          <a:p>
            <a:r>
              <a:rPr lang="en-GB"/>
              <a:t>Methods:</a:t>
            </a:r>
            <a:endParaRPr lang="en-GB">
              <a:cs typeface="Calibri"/>
            </a:endParaRPr>
          </a:p>
          <a:p>
            <a:r>
              <a:rPr lang="en-GB"/>
              <a:t>-        Poisson regression model was used to estimate the relative risk of death for each decile of deprivation. It was found that on average the relative risk of death overall increased by 10% for each increasing decile of deprivation.</a:t>
            </a:r>
            <a:endParaRPr lang="en-GB">
              <a:cs typeface="Calibri"/>
            </a:endParaRPr>
          </a:p>
          <a:p>
            <a:r>
              <a:rPr lang="en-GB"/>
              <a:t>-        Thematic analysis of the circumstances of children’s deaths conducted on CDOP reports looking for key words relating to deprivation</a:t>
            </a:r>
            <a:endParaRPr lang="en-GB">
              <a:cs typeface="Calibri"/>
            </a:endParaRPr>
          </a:p>
          <a:p>
            <a:r>
              <a:rPr lang="en-GB"/>
              <a:t> </a:t>
            </a:r>
            <a:endParaRPr lang="en-GB">
              <a:cs typeface="Calibri"/>
            </a:endParaRPr>
          </a:p>
        </p:txBody>
      </p:sp>
      <p:sp>
        <p:nvSpPr>
          <p:cNvPr id="4" name="Slide Number Placeholder 3"/>
          <p:cNvSpPr>
            <a:spLocks noGrp="1"/>
          </p:cNvSpPr>
          <p:nvPr>
            <p:ph type="sldNum" sz="quarter" idx="5"/>
          </p:nvPr>
        </p:nvSpPr>
        <p:spPr/>
        <p:txBody>
          <a:bodyPr/>
          <a:lstStyle/>
          <a:p>
            <a:fld id="{A4AEFD30-E167-4D99-8E2F-A432E4FDCEB5}" type="slidenum">
              <a:rPr lang="en-GB" smtClean="0"/>
              <a:t>4</a:t>
            </a:fld>
            <a:endParaRPr lang="en-GB"/>
          </a:p>
        </p:txBody>
      </p:sp>
    </p:spTree>
    <p:extLst>
      <p:ext uri="{BB962C8B-B14F-4D97-AF65-F5344CB8AC3E}">
        <p14:creationId xmlns:p14="http://schemas.microsoft.com/office/powerpoint/2010/main" val="191201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Aditya </a:t>
            </a:r>
            <a:r>
              <a:rPr lang="en-GB" err="1"/>
              <a:t>Romansa</a:t>
            </a:r>
            <a:r>
              <a:rPr lang="en-GB"/>
              <a:t> on </a:t>
            </a:r>
            <a:r>
              <a:rPr lang="en-US" err="1">
                <a:hlinkClick r:id="rId3"/>
              </a:rPr>
              <a:t>Unsplash</a:t>
            </a:r>
            <a:r>
              <a:rPr lang="en-US"/>
              <a:t> </a:t>
            </a:r>
            <a:endParaRPr lang="en-GB"/>
          </a:p>
        </p:txBody>
      </p:sp>
      <p:sp>
        <p:nvSpPr>
          <p:cNvPr id="4" name="Slide Number Placeholder 3"/>
          <p:cNvSpPr>
            <a:spLocks noGrp="1"/>
          </p:cNvSpPr>
          <p:nvPr>
            <p:ph type="sldNum" sz="quarter" idx="5"/>
          </p:nvPr>
        </p:nvSpPr>
        <p:spPr/>
        <p:txBody>
          <a:bodyPr/>
          <a:lstStyle/>
          <a:p>
            <a:fld id="{0ADA7BE6-9321-4C9F-9FDE-CB3A3C33A073}" type="slidenum">
              <a:rPr lang="en-GB" smtClean="0"/>
              <a:t>5</a:t>
            </a:fld>
            <a:endParaRPr lang="en-GB"/>
          </a:p>
        </p:txBody>
      </p:sp>
    </p:spTree>
    <p:extLst>
      <p:ext uri="{BB962C8B-B14F-4D97-AF65-F5344CB8AC3E}">
        <p14:creationId xmlns:p14="http://schemas.microsoft.com/office/powerpoint/2010/main" val="287122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a:hlinkClick r:id="rId3"/>
              </a:rPr>
              <a:t>Siegfried Poepperl</a:t>
            </a:r>
            <a:r>
              <a:rPr lang="en-US"/>
              <a:t> on </a:t>
            </a:r>
            <a:r>
              <a:rPr lang="en-US">
                <a:hlinkClick r:id="rId4"/>
              </a:rPr>
              <a:t>Unsplash</a:t>
            </a:r>
            <a:r>
              <a:rPr lang="en-US"/>
              <a:t> </a:t>
            </a:r>
          </a:p>
        </p:txBody>
      </p:sp>
      <p:sp>
        <p:nvSpPr>
          <p:cNvPr id="4" name="Slide Number Placeholder 3"/>
          <p:cNvSpPr>
            <a:spLocks noGrp="1"/>
          </p:cNvSpPr>
          <p:nvPr>
            <p:ph type="sldNum" sz="quarter" idx="5"/>
          </p:nvPr>
        </p:nvSpPr>
        <p:spPr/>
        <p:txBody>
          <a:bodyPr/>
          <a:lstStyle/>
          <a:p>
            <a:fld id="{0ADA7BE6-9321-4C9F-9FDE-CB3A3C33A073}" type="slidenum">
              <a:rPr lang="en-GB" smtClean="0"/>
              <a:t>8</a:t>
            </a:fld>
            <a:endParaRPr lang="en-GB"/>
          </a:p>
        </p:txBody>
      </p:sp>
    </p:spTree>
    <p:extLst>
      <p:ext uri="{BB962C8B-B14F-4D97-AF65-F5344CB8AC3E}">
        <p14:creationId xmlns:p14="http://schemas.microsoft.com/office/powerpoint/2010/main" val="175889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endParaRPr lang="en-GB">
              <a:cs typeface="Calibri"/>
            </a:endParaRPr>
          </a:p>
        </p:txBody>
      </p:sp>
      <p:sp>
        <p:nvSpPr>
          <p:cNvPr id="4" name="Slide Number Placeholder 3"/>
          <p:cNvSpPr>
            <a:spLocks noGrp="1"/>
          </p:cNvSpPr>
          <p:nvPr>
            <p:ph type="sldNum" sz="quarter" idx="5"/>
          </p:nvPr>
        </p:nvSpPr>
        <p:spPr/>
        <p:txBody>
          <a:bodyPr/>
          <a:lstStyle/>
          <a:p>
            <a:fld id="{0ADA7BE6-9321-4C9F-9FDE-CB3A3C33A073}" type="slidenum">
              <a:rPr lang="en-GB" smtClean="0"/>
              <a:t>10</a:t>
            </a:fld>
            <a:endParaRPr lang="en-GB"/>
          </a:p>
        </p:txBody>
      </p:sp>
    </p:spTree>
    <p:extLst>
      <p:ext uri="{BB962C8B-B14F-4D97-AF65-F5344CB8AC3E}">
        <p14:creationId xmlns:p14="http://schemas.microsoft.com/office/powerpoint/2010/main" val="163937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4FB92B3-E5B4-4922-A64C-6DD5D38675B8}" type="slidenum">
              <a:rPr lang="en-GB" smtClean="0"/>
              <a:t>12</a:t>
            </a:fld>
            <a:endParaRPr lang="en-GB"/>
          </a:p>
        </p:txBody>
      </p:sp>
    </p:spTree>
    <p:extLst>
      <p:ext uri="{BB962C8B-B14F-4D97-AF65-F5344CB8AC3E}">
        <p14:creationId xmlns:p14="http://schemas.microsoft.com/office/powerpoint/2010/main" val="382381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t>
            </a:r>
            <a:r>
              <a:rPr lang="en-US">
                <a:hlinkClick r:id="rId3"/>
              </a:rPr>
              <a:t>Rod Long</a:t>
            </a:r>
            <a:r>
              <a:rPr lang="en-US"/>
              <a:t> on </a:t>
            </a:r>
            <a:r>
              <a:rPr lang="en-US">
                <a:hlinkClick r:id="rId4"/>
              </a:rPr>
              <a:t>Unsplash</a:t>
            </a:r>
            <a:r>
              <a:rPr lang="en-US"/>
              <a:t> </a:t>
            </a:r>
          </a:p>
        </p:txBody>
      </p:sp>
      <p:sp>
        <p:nvSpPr>
          <p:cNvPr id="4" name="Slide Number Placeholder 3"/>
          <p:cNvSpPr>
            <a:spLocks noGrp="1"/>
          </p:cNvSpPr>
          <p:nvPr>
            <p:ph type="sldNum" sz="quarter" idx="5"/>
          </p:nvPr>
        </p:nvSpPr>
        <p:spPr/>
        <p:txBody>
          <a:bodyPr/>
          <a:lstStyle/>
          <a:p>
            <a:fld id="{7061A775-DDA0-4019-A91D-48032F21A1FA}" type="slidenum">
              <a:rPr lang="en-GB"/>
              <a:t>14</a:t>
            </a:fld>
            <a:endParaRPr lang="en-GB"/>
          </a:p>
        </p:txBody>
      </p:sp>
    </p:spTree>
    <p:extLst>
      <p:ext uri="{BB962C8B-B14F-4D97-AF65-F5344CB8AC3E}">
        <p14:creationId xmlns:p14="http://schemas.microsoft.com/office/powerpoint/2010/main" val="397285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645D-BDD7-4EAC-9F4A-C46DAD6B5F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A5839D-4041-4927-AD00-3EAE2E854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92EC97-3409-425A-BEFD-341B2BBAAB69}"/>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5" name="Footer Placeholder 4">
            <a:extLst>
              <a:ext uri="{FF2B5EF4-FFF2-40B4-BE49-F238E27FC236}">
                <a16:creationId xmlns:a16="http://schemas.microsoft.com/office/drawing/2014/main" id="{EE245610-C046-442F-9835-40B038E19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B28654-F408-49C9-9549-F69306ED6B8F}"/>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3469371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D44B-995E-4B95-931F-3435B1A412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52FA55-A54A-411E-8D4F-3223DE2B83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17BCC7-A0FC-4A15-ACDA-1568A2F8965C}"/>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5" name="Footer Placeholder 4">
            <a:extLst>
              <a:ext uri="{FF2B5EF4-FFF2-40B4-BE49-F238E27FC236}">
                <a16:creationId xmlns:a16="http://schemas.microsoft.com/office/drawing/2014/main" id="{115FE208-46FA-4655-9AA6-3701BC7D78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B4D5B7-C2C7-4F3D-9645-6813DC8B625E}"/>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3070884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EC7A-AFAD-498B-9356-CDF855513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247261-D54E-495C-BA1E-F7040A4B3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C03B6-3AC5-40D8-A252-3676B1DB49EA}"/>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5" name="Footer Placeholder 4">
            <a:extLst>
              <a:ext uri="{FF2B5EF4-FFF2-40B4-BE49-F238E27FC236}">
                <a16:creationId xmlns:a16="http://schemas.microsoft.com/office/drawing/2014/main" id="{024EAE82-F01E-49AE-81AD-1FF1D8FBD2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1F817D-0E9E-439E-BEE8-39D84F8073F8}"/>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2786789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A2720-A7CB-4F47-A4E2-EA7B69F961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4E686C-45FF-4C46-9002-3957D8A80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97FAE1-658A-4260-8D35-EB933BD612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AEFB4A-4A83-4592-A4B9-10C6D1840AF9}"/>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6" name="Footer Placeholder 5">
            <a:extLst>
              <a:ext uri="{FF2B5EF4-FFF2-40B4-BE49-F238E27FC236}">
                <a16:creationId xmlns:a16="http://schemas.microsoft.com/office/drawing/2014/main" id="{7940908B-79D3-4E4C-9256-887673AABB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BC812-FFA4-491D-B4BC-FFC116EBC8E5}"/>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339358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C58F-14B3-4CEC-8DC8-BAE1D6334F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14B471-28B0-4BA5-A36A-341E82FE67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7977C5-A737-4494-BEDF-28BD196270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4E60F5-4DEC-4209-A5D9-389071F40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4C459-4238-4BB6-8126-733E992628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0D6B0EC-854B-4B92-A295-32CE15148286}"/>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8" name="Footer Placeholder 7">
            <a:extLst>
              <a:ext uri="{FF2B5EF4-FFF2-40B4-BE49-F238E27FC236}">
                <a16:creationId xmlns:a16="http://schemas.microsoft.com/office/drawing/2014/main" id="{ABA3852D-9EE3-4931-B45C-0B96B0CC7E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B29823-ACD8-46E9-A3B4-1F34E4C38793}"/>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844066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0C5B-126D-4ADC-87B0-369E93D4EA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A45406-AF68-4F43-AD87-2F7F2B8B3C47}"/>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4" name="Footer Placeholder 3">
            <a:extLst>
              <a:ext uri="{FF2B5EF4-FFF2-40B4-BE49-F238E27FC236}">
                <a16:creationId xmlns:a16="http://schemas.microsoft.com/office/drawing/2014/main" id="{EF084CA8-353B-4804-B778-631475F925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AD3FA6-0A9B-4007-A58C-B842CC060C41}"/>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2856833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7A7DAE-C2AA-4BBD-8F5B-7D94FEA39C16}"/>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3" name="Footer Placeholder 2">
            <a:extLst>
              <a:ext uri="{FF2B5EF4-FFF2-40B4-BE49-F238E27FC236}">
                <a16:creationId xmlns:a16="http://schemas.microsoft.com/office/drawing/2014/main" id="{98935196-4F1F-496B-B843-7886006769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E89E0B1-9A8F-47A6-A864-9F98DCA1C25D}"/>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1336321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66E0-CFBE-4330-B109-4ED13B10A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97A63E-359E-4DE5-BA82-83FB2ADB95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AD1BB9-74ED-4268-886A-C5D623C44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694A5-B591-4F86-9E41-B6F276C52070}"/>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6" name="Footer Placeholder 5">
            <a:extLst>
              <a:ext uri="{FF2B5EF4-FFF2-40B4-BE49-F238E27FC236}">
                <a16:creationId xmlns:a16="http://schemas.microsoft.com/office/drawing/2014/main" id="{488DBD05-F28B-4088-A030-3EF6DBF974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91B68A-2193-40B1-B9CE-60D15E979115}"/>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183558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1BC4D-A15A-4417-A586-DB8C27F6D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5023-CB7D-45DF-83AF-FE6865542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28E2503-7D3D-4095-83E9-97172730B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30223-5C8F-4A03-AD4A-9C783EB6AC3D}"/>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6" name="Footer Placeholder 5">
            <a:extLst>
              <a:ext uri="{FF2B5EF4-FFF2-40B4-BE49-F238E27FC236}">
                <a16:creationId xmlns:a16="http://schemas.microsoft.com/office/drawing/2014/main" id="{3833C7FB-6783-49B1-BA9F-F7511FD1D5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82D579-5154-4E13-9926-97B31CA3CB59}"/>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2092249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FC2E-5A3F-46C3-A9A1-56483EB05A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9605BA-339E-4440-A006-93F0211232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C7762A-171C-412E-BB27-F83FB8EEC584}"/>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5" name="Footer Placeholder 4">
            <a:extLst>
              <a:ext uri="{FF2B5EF4-FFF2-40B4-BE49-F238E27FC236}">
                <a16:creationId xmlns:a16="http://schemas.microsoft.com/office/drawing/2014/main" id="{7A0A36BF-A070-4A5E-B43A-C3D50067D6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92B0EE-90FB-4425-BDF0-4B18CCAD8B5A}"/>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2231108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12BC2A-3DBB-45CA-8795-9ACC88D1A0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4F2392-284F-4928-B268-54603DF6CB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78BB4A-34E3-4228-87B4-65A24124D7DD}"/>
              </a:ext>
            </a:extLst>
          </p:cNvPr>
          <p:cNvSpPr>
            <a:spLocks noGrp="1"/>
          </p:cNvSpPr>
          <p:nvPr>
            <p:ph type="dt" sz="half" idx="10"/>
          </p:nvPr>
        </p:nvSpPr>
        <p:spPr/>
        <p:txBody>
          <a:bodyPr/>
          <a:lstStyle/>
          <a:p>
            <a:fld id="{9643717B-A740-489E-8982-796D3F9B4F05}" type="datetimeFigureOut">
              <a:rPr lang="en-GB" smtClean="0"/>
              <a:t>16/02/2022</a:t>
            </a:fld>
            <a:endParaRPr lang="en-GB"/>
          </a:p>
        </p:txBody>
      </p:sp>
      <p:sp>
        <p:nvSpPr>
          <p:cNvPr id="5" name="Footer Placeholder 4">
            <a:extLst>
              <a:ext uri="{FF2B5EF4-FFF2-40B4-BE49-F238E27FC236}">
                <a16:creationId xmlns:a16="http://schemas.microsoft.com/office/drawing/2014/main" id="{7A911091-B487-4FBA-81CD-382F2E4D44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46C7B7-32AE-425E-91DF-90BE416A5759}"/>
              </a:ext>
            </a:extLst>
          </p:cNvPr>
          <p:cNvSpPr>
            <a:spLocks noGrp="1"/>
          </p:cNvSpPr>
          <p:nvPr>
            <p:ph type="sldNum" sz="quarter" idx="12"/>
          </p:nvPr>
        </p:nvSpPr>
        <p:spPr/>
        <p:txBody>
          <a:bodyPr/>
          <a:lstStyle/>
          <a:p>
            <a:fld id="{6B5ED4C5-1CF2-40B6-AD7F-0DCCE415A422}" type="slidenum">
              <a:rPr lang="en-GB" smtClean="0"/>
              <a:t>‹#›</a:t>
            </a:fld>
            <a:endParaRPr lang="en-GB"/>
          </a:p>
        </p:txBody>
      </p:sp>
    </p:spTree>
    <p:extLst>
      <p:ext uri="{BB962C8B-B14F-4D97-AF65-F5344CB8AC3E}">
        <p14:creationId xmlns:p14="http://schemas.microsoft.com/office/powerpoint/2010/main" val="1774377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1146409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900950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748439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E469BD-69E4-42B9-AF7E-772D427909E1}" type="datetimeFigureOut">
              <a:rPr lang="en-GB" smtClean="0"/>
              <a:t>16/02/2022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1985902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E469BD-69E4-42B9-AF7E-772D427909E1}" type="datetimeFigureOut">
              <a:rPr lang="en-GB" smtClean="0"/>
              <a:t>16/02/2022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1520857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E469BD-69E4-42B9-AF7E-772D427909E1}" type="datetimeFigureOut">
              <a:rPr lang="en-GB" smtClean="0"/>
              <a:t>16/02/2022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540195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469BD-69E4-42B9-AF7E-772D427909E1}" type="datetimeFigureOut">
              <a:rPr lang="en-GB" smtClean="0"/>
              <a:t>16/02/2022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408108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E469BD-69E4-42B9-AF7E-772D427909E1}" type="datetimeFigureOut">
              <a:rPr lang="en-GB" smtClean="0"/>
              <a:t>16/02/2022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242370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E469BD-69E4-42B9-AF7E-772D427909E1}" type="datetimeFigureOut">
              <a:rPr lang="en-GB" smtClean="0"/>
              <a:t>16/02/2022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4259003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1355751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578392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C5B7-9F94-41F2-AA54-FC9217BD0A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1E4B204-0394-4E68-85BB-625E46F87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E62CCD-E25A-4F59-A98F-E52A7E9DFA1B}"/>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a:extLst>
              <a:ext uri="{FF2B5EF4-FFF2-40B4-BE49-F238E27FC236}">
                <a16:creationId xmlns:a16="http://schemas.microsoft.com/office/drawing/2014/main" id="{EA0DBC35-C5A2-45B3-8AD9-81528915DB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A168F2-7573-491B-8A25-BEEB557136E3}"/>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589854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64F5-F53D-45A2-8D11-90C62E0550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274065-78D5-410E-82CE-64BEEF77BA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A551CA-F89F-4E1C-B2FF-6AB3A4E627A9}"/>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a:extLst>
              <a:ext uri="{FF2B5EF4-FFF2-40B4-BE49-F238E27FC236}">
                <a16:creationId xmlns:a16="http://schemas.microsoft.com/office/drawing/2014/main" id="{9FC09954-5881-404F-B78F-3DDD61A47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600598-79B7-4509-92CA-B2007E58ADEF}"/>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1140919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6292-652B-4049-B0F0-BADB107C0B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D91647-63E6-4C1A-97B2-2D9380796B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0D5BD-E45E-4A0A-BB39-9797B59E5BFE}"/>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a:extLst>
              <a:ext uri="{FF2B5EF4-FFF2-40B4-BE49-F238E27FC236}">
                <a16:creationId xmlns:a16="http://schemas.microsoft.com/office/drawing/2014/main" id="{9F80E6EC-15BA-4101-9421-A64AEDEF85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5758EC-D2C1-48ED-8DFA-C42C2DDB5ED9}"/>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4174436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6A9E-9D32-4FC1-8EBF-6CF018D943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7CC4FB-DF3C-4AE7-87F9-2836F4074E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7E9D09-FF2E-4811-8E94-BE31DA21C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966D31-8DB9-4E1E-967C-FE1ACE069D34}"/>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6" name="Footer Placeholder 5">
            <a:extLst>
              <a:ext uri="{FF2B5EF4-FFF2-40B4-BE49-F238E27FC236}">
                <a16:creationId xmlns:a16="http://schemas.microsoft.com/office/drawing/2014/main" id="{3249FC52-10AC-4963-8B70-382C84095C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5B8466-F4DE-4EBE-9F86-571515548512}"/>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157794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91CF-7C40-4A55-B5F7-F330433D5C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C1AA07-CD4F-41C7-87CB-DEC7403A23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AE8171-4BF4-40D4-B040-3F662E0EE4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9EDA4B-E5A4-434A-8545-1D71B4D18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425599-A7C7-4320-A386-005B36BB8D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F5BAC4-33CE-496A-83AB-E19FB633FE8B}"/>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8" name="Footer Placeholder 7">
            <a:extLst>
              <a:ext uri="{FF2B5EF4-FFF2-40B4-BE49-F238E27FC236}">
                <a16:creationId xmlns:a16="http://schemas.microsoft.com/office/drawing/2014/main" id="{ECF15D5F-DC28-4E98-974F-BBD004054D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4247D69-A409-4EF2-AF8B-81CFBEF9FFAB}"/>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387149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92BBB-B37F-42E7-9562-8A948FFBBD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D1BDC9-324B-49D9-8317-33BAB19E755B}"/>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4" name="Footer Placeholder 3">
            <a:extLst>
              <a:ext uri="{FF2B5EF4-FFF2-40B4-BE49-F238E27FC236}">
                <a16:creationId xmlns:a16="http://schemas.microsoft.com/office/drawing/2014/main" id="{7429EFAD-3ED2-4927-93AE-0A312CD6DE4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2EDC7E0-1E03-4A7B-B601-04CA5EAFB236}"/>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812869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C3145-1715-4F15-A57E-E39014AD889C}"/>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3" name="Footer Placeholder 2">
            <a:extLst>
              <a:ext uri="{FF2B5EF4-FFF2-40B4-BE49-F238E27FC236}">
                <a16:creationId xmlns:a16="http://schemas.microsoft.com/office/drawing/2014/main" id="{EEBA5B92-82C2-4E9B-AFF1-1A68173365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6EDCB8-870A-404B-AC8D-6D28BB31E457}"/>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1722916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9F62-7CA8-4D4F-8D8D-A08C592BB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1F0B65-4558-4553-80FA-9788F9741D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239E0CB-1B9B-43AB-A173-A79F0B614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C00290-FFA2-4850-939E-38F96480416B}"/>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6" name="Footer Placeholder 5">
            <a:extLst>
              <a:ext uri="{FF2B5EF4-FFF2-40B4-BE49-F238E27FC236}">
                <a16:creationId xmlns:a16="http://schemas.microsoft.com/office/drawing/2014/main" id="{DEA328BE-12B7-4FE0-A2AA-842259B695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26CEA-08F7-4DF4-B485-16B76A528A5C}"/>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067637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4748-D4CD-4EC5-B900-62EDDD25B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A9CBB9-7079-4315-B22D-CC0D634DB2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84F8B8-E892-4044-9986-A357D4CFF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41E56-C50D-40C2-B7EC-B74EA60E2E02}"/>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6" name="Footer Placeholder 5">
            <a:extLst>
              <a:ext uri="{FF2B5EF4-FFF2-40B4-BE49-F238E27FC236}">
                <a16:creationId xmlns:a16="http://schemas.microsoft.com/office/drawing/2014/main" id="{BF5F3822-734A-4FE1-B146-6ABCABB546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4CE3F3-4E30-4E6E-A527-3C249695F373}"/>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572335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C313-A4BE-4651-9F81-0B27EF1931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8608A7-7F2C-4574-9B70-32A9E8AE94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A35959-2A40-4EA9-93AE-34E4EA9E8353}"/>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a:extLst>
              <a:ext uri="{FF2B5EF4-FFF2-40B4-BE49-F238E27FC236}">
                <a16:creationId xmlns:a16="http://schemas.microsoft.com/office/drawing/2014/main" id="{79C3AC79-5504-4416-9746-59792531A8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58C8A-DCC4-4D1D-BF4E-B0C240197F67}"/>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09327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14FC3-2F99-445A-A9A8-39453E2284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7B7024-B27A-44CF-B603-DCF3AB6701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10CD06-7894-4F49-897D-E278A3771019}"/>
              </a:ext>
            </a:extLst>
          </p:cNvPr>
          <p:cNvSpPr>
            <a:spLocks noGrp="1"/>
          </p:cNvSpPr>
          <p:nvPr>
            <p:ph type="dt" sz="half" idx="10"/>
          </p:nvPr>
        </p:nvSpPr>
        <p:spPr/>
        <p:txBody>
          <a:bodyPr/>
          <a:lstStyle/>
          <a:p>
            <a:fld id="{54E469BD-69E4-42B9-AF7E-772D427909E1}" type="datetimeFigureOut">
              <a:rPr lang="en-GB" smtClean="0"/>
              <a:t>16/02/2022</a:t>
            </a:fld>
            <a:endParaRPr lang="en-GB"/>
          </a:p>
        </p:txBody>
      </p:sp>
      <p:sp>
        <p:nvSpPr>
          <p:cNvPr id="5" name="Footer Placeholder 4">
            <a:extLst>
              <a:ext uri="{FF2B5EF4-FFF2-40B4-BE49-F238E27FC236}">
                <a16:creationId xmlns:a16="http://schemas.microsoft.com/office/drawing/2014/main" id="{5F76C910-F2A4-4B89-8EAF-D42CD593F8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132679-9AAD-483E-B49B-6B3C66222F6F}"/>
              </a:ext>
            </a:extLst>
          </p:cNvPr>
          <p:cNvSpPr>
            <a:spLocks noGrp="1"/>
          </p:cNvSpPr>
          <p:nvPr>
            <p:ph type="sldNum" sz="quarter" idx="12"/>
          </p:nvPr>
        </p:nvSpPr>
        <p:spPr/>
        <p:txBody>
          <a:bodyPr/>
          <a:lstStyle/>
          <a:p>
            <a:fld id="{069679EE-4347-4D93-954C-4039A5E6B72C}" type="slidenum">
              <a:rPr lang="en-GB" smtClean="0"/>
              <a:t>‹#›</a:t>
            </a:fld>
            <a:endParaRPr lang="en-GB"/>
          </a:p>
        </p:txBody>
      </p:sp>
    </p:spTree>
    <p:extLst>
      <p:ext uri="{BB962C8B-B14F-4D97-AF65-F5344CB8AC3E}">
        <p14:creationId xmlns:p14="http://schemas.microsoft.com/office/powerpoint/2010/main" val="240687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2/16/22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8B2A8-3E36-471E-838A-5653C48AA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FB7EEA-E74A-477E-9DD1-954408602E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296D17-E3B5-4D14-AFEA-7CF6F7207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3717B-A740-489E-8982-796D3F9B4F05}" type="datetimeFigureOut">
              <a:rPr lang="en-GB" smtClean="0"/>
              <a:t>16/02/2022</a:t>
            </a:fld>
            <a:endParaRPr lang="en-GB"/>
          </a:p>
        </p:txBody>
      </p:sp>
      <p:sp>
        <p:nvSpPr>
          <p:cNvPr id="5" name="Footer Placeholder 4">
            <a:extLst>
              <a:ext uri="{FF2B5EF4-FFF2-40B4-BE49-F238E27FC236}">
                <a16:creationId xmlns:a16="http://schemas.microsoft.com/office/drawing/2014/main" id="{826E55D9-0CD8-4C68-9BEE-C567232FC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3BDC25-56D5-44B5-9B6B-AA43C4BB5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ED4C5-1CF2-40B6-AD7F-0DCCE415A422}" type="slidenum">
              <a:rPr lang="en-GB" smtClean="0"/>
              <a:t>‹#›</a:t>
            </a:fld>
            <a:endParaRPr lang="en-GB"/>
          </a:p>
        </p:txBody>
      </p:sp>
    </p:spTree>
    <p:extLst>
      <p:ext uri="{BB962C8B-B14F-4D97-AF65-F5344CB8AC3E}">
        <p14:creationId xmlns:p14="http://schemas.microsoft.com/office/powerpoint/2010/main" val="338947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469BD-69E4-42B9-AF7E-772D427909E1}" type="datetimeFigureOut">
              <a:rPr lang="en-GB" smtClean="0"/>
              <a:t>16/02/2022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679EE-4347-4D93-954C-4039A5E6B72C}" type="slidenum">
              <a:rPr lang="en-GB" smtClean="0"/>
              <a:t>‹#›</a:t>
            </a:fld>
            <a:endParaRPr lang="en-GB"/>
          </a:p>
        </p:txBody>
      </p:sp>
    </p:spTree>
    <p:extLst>
      <p:ext uri="{BB962C8B-B14F-4D97-AF65-F5344CB8AC3E}">
        <p14:creationId xmlns:p14="http://schemas.microsoft.com/office/powerpoint/2010/main" val="1653404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CED16B-EDC5-48C7-9F6B-587A9A205D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F0D5C3-1837-41C6-9027-FC2E7FAE29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E2F4F-E1BD-46FB-8D20-439B5B0F2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469BD-69E4-42B9-AF7E-772D427909E1}" type="datetimeFigureOut">
              <a:rPr lang="en-GB" smtClean="0"/>
              <a:t>16/02/2022</a:t>
            </a:fld>
            <a:endParaRPr lang="en-GB"/>
          </a:p>
        </p:txBody>
      </p:sp>
      <p:sp>
        <p:nvSpPr>
          <p:cNvPr id="5" name="Footer Placeholder 4">
            <a:extLst>
              <a:ext uri="{FF2B5EF4-FFF2-40B4-BE49-F238E27FC236}">
                <a16:creationId xmlns:a16="http://schemas.microsoft.com/office/drawing/2014/main" id="{8AB5F116-DA99-4751-907D-E983FA1AEB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EEC52E-4A76-4B9A-A04B-B1DF86B0F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679EE-4347-4D93-954C-4039A5E6B72C}" type="slidenum">
              <a:rPr lang="en-GB" smtClean="0"/>
              <a:t>‹#›</a:t>
            </a:fld>
            <a:endParaRPr lang="en-GB"/>
          </a:p>
        </p:txBody>
      </p:sp>
    </p:spTree>
    <p:extLst>
      <p:ext uri="{BB962C8B-B14F-4D97-AF65-F5344CB8AC3E}">
        <p14:creationId xmlns:p14="http://schemas.microsoft.com/office/powerpoint/2010/main" val="2731789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3.jpeg"/><Relationship Id="rId7" Type="http://schemas.openxmlformats.org/officeDocument/2006/relationships/diagramQuickStyle" Target="../diagrams/quickStyle6.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0.jpe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5.png"/><Relationship Id="rId7" Type="http://schemas.openxmlformats.org/officeDocument/2006/relationships/diagramQuickStyle" Target="../diagrams/quickStyle7.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0.jpeg"/><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0.jpeg"/><Relationship Id="rId7" Type="http://schemas.openxmlformats.org/officeDocument/2006/relationships/diagramColors" Target="../diagrams/colors8.xml"/><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10.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37.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41.gif"/><Relationship Id="rId1" Type="http://schemas.openxmlformats.org/officeDocument/2006/relationships/slideLayout" Target="../slideLayouts/slideLayout35.xml"/><Relationship Id="rId6" Type="http://schemas.openxmlformats.org/officeDocument/2006/relationships/image" Target="../media/image5.png"/><Relationship Id="rId5" Type="http://schemas.openxmlformats.org/officeDocument/2006/relationships/image" Target="../media/image10.jpe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mailto:m.lakhanpaul@ucl.ac.uk" TargetMode="External"/><Relationship Id="rId4" Type="http://schemas.openxmlformats.org/officeDocument/2006/relationships/image" Target="../media/image5.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0.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image" Target="../media/image10.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0.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3.jpeg"/><Relationship Id="rId7" Type="http://schemas.openxmlformats.org/officeDocument/2006/relationships/diagramQuickStyle" Target="../diagrams/quickStyle4.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jpeg"/><Relationship Id="rId7" Type="http://schemas.openxmlformats.org/officeDocument/2006/relationships/diagramColors" Target="../diagrams/colors5.xml"/><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ldren looking out of a window, one is wrapped in a blanket&#10;">
            <a:extLst>
              <a:ext uri="{FF2B5EF4-FFF2-40B4-BE49-F238E27FC236}">
                <a16:creationId xmlns:a16="http://schemas.microsoft.com/office/drawing/2014/main" id="{A76E1F92-26C4-43C3-9070-00291455B0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3892" r="4973"/>
          <a:stretch/>
        </p:blipFill>
        <p:spPr>
          <a:xfrm>
            <a:off x="0" y="11988"/>
            <a:ext cx="12192000" cy="5252936"/>
          </a:xfrm>
          <a:prstGeom prst="rect">
            <a:avLst/>
          </a:prstGeom>
        </p:spPr>
      </p:pic>
      <p:sp>
        <p:nvSpPr>
          <p:cNvPr id="13" name="Title 12">
            <a:extLst>
              <a:ext uri="{FF2B5EF4-FFF2-40B4-BE49-F238E27FC236}">
                <a16:creationId xmlns:a16="http://schemas.microsoft.com/office/drawing/2014/main" id="{64B5F39B-F69A-411B-935A-8586D059FFB1}"/>
              </a:ext>
            </a:extLst>
          </p:cNvPr>
          <p:cNvSpPr>
            <a:spLocks noGrp="1"/>
          </p:cNvSpPr>
          <p:nvPr>
            <p:ph type="title"/>
          </p:nvPr>
        </p:nvSpPr>
        <p:spPr>
          <a:xfrm>
            <a:off x="3813339" y="3906617"/>
            <a:ext cx="8114477" cy="1183697"/>
          </a:xfrm>
          <a:solidFill>
            <a:schemeClr val="bg1">
              <a:alpha val="48000"/>
            </a:schemeClr>
          </a:solidFill>
        </p:spPr>
        <p:txBody>
          <a:bodyPr>
            <a:normAutofit/>
          </a:bodyPr>
          <a:lstStyle/>
          <a:p>
            <a:pPr algn="ctr"/>
            <a:r>
              <a:rPr lang="en-GB" sz="6000" b="1">
                <a:solidFill>
                  <a:srgbClr val="4C05AB"/>
                </a:solidFill>
                <a:latin typeface="+mn-lt"/>
                <a:ea typeface="+mn-ea"/>
                <a:cs typeface="+mn-cs"/>
              </a:rPr>
              <a:t>   CHAMPIONS Project</a:t>
            </a:r>
            <a:endParaRPr lang="en-GB" sz="6000" b="1">
              <a:solidFill>
                <a:srgbClr val="4C05AB"/>
              </a:solidFill>
              <a:latin typeface="+mn-lt"/>
              <a:ea typeface="+mn-ea"/>
              <a:cs typeface="Calibri"/>
            </a:endParaRPr>
          </a:p>
        </p:txBody>
      </p:sp>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6601" y="4153381"/>
            <a:ext cx="799232" cy="799232"/>
          </a:xfrm>
          <a:prstGeom prst="rect">
            <a:avLst/>
          </a:prstGeom>
        </p:spPr>
      </p:pic>
      <p:pic>
        <p:nvPicPr>
          <p:cNvPr id="11" name="Picture 10" descr="A picture containing application&#10;&#10;Description automatically generated">
            <a:extLst>
              <a:ext uri="{FF2B5EF4-FFF2-40B4-BE49-F238E27FC236}">
                <a16:creationId xmlns:a16="http://schemas.microsoft.com/office/drawing/2014/main" id="{92451B23-953C-4DD0-9B94-E77C0BDFDD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911" y="6192088"/>
            <a:ext cx="2209800" cy="562111"/>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60F51901-43AF-4269-A7CB-FA71744F5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4694" y="6118642"/>
            <a:ext cx="707572" cy="707572"/>
          </a:xfrm>
          <a:prstGeom prst="rect">
            <a:avLst/>
          </a:prstGeom>
        </p:spPr>
      </p:pic>
      <p:sp>
        <p:nvSpPr>
          <p:cNvPr id="17" name="TextBox 3">
            <a:extLst>
              <a:ext uri="{FF2B5EF4-FFF2-40B4-BE49-F238E27FC236}">
                <a16:creationId xmlns:a16="http://schemas.microsoft.com/office/drawing/2014/main" id="{EF9FDC35-5B52-4491-B5B2-C52E4914E5C2}"/>
              </a:ext>
            </a:extLst>
          </p:cNvPr>
          <p:cNvSpPr txBox="1"/>
          <p:nvPr/>
        </p:nvSpPr>
        <p:spPr>
          <a:xfrm>
            <a:off x="9276656" y="6354038"/>
            <a:ext cx="29108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i="0">
                <a:solidFill>
                  <a:srgbClr val="221333"/>
                </a:solidFill>
                <a:effectLst/>
              </a:rPr>
              <a:t>This grant is funded by ESRC as part of UK Research and Innovation rapid response COVID 19.</a:t>
            </a:r>
            <a:endParaRPr lang="en-GB" sz="1000"/>
          </a:p>
        </p:txBody>
      </p:sp>
      <p:pic>
        <p:nvPicPr>
          <p:cNvPr id="18" name="Picture 17" descr="Logo&#10;&#10;Description automatically generated">
            <a:extLst>
              <a:ext uri="{FF2B5EF4-FFF2-40B4-BE49-F238E27FC236}">
                <a16:creationId xmlns:a16="http://schemas.microsoft.com/office/drawing/2014/main" id="{50514135-3824-4AA6-86C1-74175DAA2902}"/>
              </a:ext>
            </a:extLst>
          </p:cNvPr>
          <p:cNvPicPr>
            <a:picLocks noChangeAspect="1"/>
          </p:cNvPicPr>
          <p:nvPr/>
        </p:nvPicPr>
        <p:blipFill>
          <a:blip r:embed="rId7"/>
          <a:stretch>
            <a:fillRect/>
          </a:stretch>
        </p:blipFill>
        <p:spPr>
          <a:xfrm>
            <a:off x="6009701" y="6118434"/>
            <a:ext cx="695899" cy="707953"/>
          </a:xfrm>
          <a:prstGeom prst="rect">
            <a:avLst/>
          </a:prstGeom>
        </p:spPr>
      </p:pic>
      <p:pic>
        <p:nvPicPr>
          <p:cNvPr id="19" name="Picture 18" descr="Logo, company name&#10;&#10;Description automatically generated">
            <a:extLst>
              <a:ext uri="{FF2B5EF4-FFF2-40B4-BE49-F238E27FC236}">
                <a16:creationId xmlns:a16="http://schemas.microsoft.com/office/drawing/2014/main" id="{127D40EA-5FC1-4BEE-8D9C-AF5160AE8C6C}"/>
              </a:ext>
            </a:extLst>
          </p:cNvPr>
          <p:cNvPicPr>
            <a:picLocks noChangeAspect="1"/>
          </p:cNvPicPr>
          <p:nvPr/>
        </p:nvPicPr>
        <p:blipFill>
          <a:blip r:embed="rId8"/>
          <a:stretch>
            <a:fillRect/>
          </a:stretch>
        </p:blipFill>
        <p:spPr>
          <a:xfrm>
            <a:off x="5156123" y="6115509"/>
            <a:ext cx="750525" cy="713802"/>
          </a:xfrm>
          <a:prstGeom prst="rect">
            <a:avLst/>
          </a:prstGeom>
        </p:spPr>
      </p:pic>
      <p:pic>
        <p:nvPicPr>
          <p:cNvPr id="20" name="Picture 19" descr="Diagram&#10;&#10;Description automatically generated">
            <a:extLst>
              <a:ext uri="{FF2B5EF4-FFF2-40B4-BE49-F238E27FC236}">
                <a16:creationId xmlns:a16="http://schemas.microsoft.com/office/drawing/2014/main" id="{A197ACDF-F1AF-4F60-8A9B-019CDF6293F4}"/>
              </a:ext>
            </a:extLst>
          </p:cNvPr>
          <p:cNvPicPr>
            <a:picLocks noChangeAspect="1"/>
          </p:cNvPicPr>
          <p:nvPr/>
        </p:nvPicPr>
        <p:blipFill>
          <a:blip r:embed="rId9"/>
          <a:stretch>
            <a:fillRect/>
          </a:stretch>
        </p:blipFill>
        <p:spPr>
          <a:xfrm>
            <a:off x="4585312" y="6116483"/>
            <a:ext cx="469136" cy="711852"/>
          </a:xfrm>
          <a:prstGeom prst="rect">
            <a:avLst/>
          </a:prstGeom>
        </p:spPr>
      </p:pic>
      <p:pic>
        <p:nvPicPr>
          <p:cNvPr id="21" name="Picture 20" descr="Text&#10;&#10;Description automatically generated">
            <a:extLst>
              <a:ext uri="{FF2B5EF4-FFF2-40B4-BE49-F238E27FC236}">
                <a16:creationId xmlns:a16="http://schemas.microsoft.com/office/drawing/2014/main" id="{7C23C450-EFCD-4DBC-8E48-880578202F76}"/>
              </a:ext>
            </a:extLst>
          </p:cNvPr>
          <p:cNvPicPr>
            <a:picLocks noChangeAspect="1"/>
          </p:cNvPicPr>
          <p:nvPr/>
        </p:nvPicPr>
        <p:blipFill>
          <a:blip r:embed="rId10"/>
          <a:stretch>
            <a:fillRect/>
          </a:stretch>
        </p:blipFill>
        <p:spPr>
          <a:xfrm>
            <a:off x="2029915" y="6117404"/>
            <a:ext cx="1583789" cy="710243"/>
          </a:xfrm>
          <a:prstGeom prst="rect">
            <a:avLst/>
          </a:prstGeom>
        </p:spPr>
      </p:pic>
      <p:pic>
        <p:nvPicPr>
          <p:cNvPr id="22" name="Picture 21">
            <a:extLst>
              <a:ext uri="{FF2B5EF4-FFF2-40B4-BE49-F238E27FC236}">
                <a16:creationId xmlns:a16="http://schemas.microsoft.com/office/drawing/2014/main" id="{26AC37F0-2882-4F7C-85B4-27FB0C6AC68A}"/>
              </a:ext>
            </a:extLst>
          </p:cNvPr>
          <p:cNvPicPr>
            <a:picLocks noChangeAspect="1"/>
          </p:cNvPicPr>
          <p:nvPr/>
        </p:nvPicPr>
        <p:blipFill>
          <a:blip r:embed="rId11"/>
          <a:stretch>
            <a:fillRect/>
          </a:stretch>
        </p:blipFill>
        <p:spPr>
          <a:xfrm>
            <a:off x="1837" y="6203129"/>
            <a:ext cx="1933689" cy="566335"/>
          </a:xfrm>
          <a:prstGeom prst="rect">
            <a:avLst/>
          </a:prstGeom>
        </p:spPr>
      </p:pic>
    </p:spTree>
    <p:extLst>
      <p:ext uri="{BB962C8B-B14F-4D97-AF65-F5344CB8AC3E}">
        <p14:creationId xmlns:p14="http://schemas.microsoft.com/office/powerpoint/2010/main" val="377146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picture containing text, plate, black, white&#10;&#10;Description automatically generated">
            <a:extLst>
              <a:ext uri="{FF2B5EF4-FFF2-40B4-BE49-F238E27FC236}">
                <a16:creationId xmlns:a16="http://schemas.microsoft.com/office/drawing/2014/main" id="{1293F366-CD87-4427-8B2E-9CC88640B515}"/>
              </a:ext>
            </a:extLst>
          </p:cNvPr>
          <p:cNvPicPr>
            <a:picLocks noChangeAspect="1"/>
          </p:cNvPicPr>
          <p:nvPr/>
        </p:nvPicPr>
        <p:blipFill rotWithShape="1">
          <a:blip r:embed="rId3"/>
          <a:srcRect t="21821" r="-267" b="937"/>
          <a:stretch/>
        </p:blipFill>
        <p:spPr>
          <a:xfrm>
            <a:off x="-52581" y="577992"/>
            <a:ext cx="12307728" cy="6291166"/>
          </a:xfrm>
          <a:prstGeom prst="rect">
            <a:avLst/>
          </a:prstGeom>
        </p:spPr>
      </p:pic>
      <p:sp>
        <p:nvSpPr>
          <p:cNvPr id="4" name="Rectangle 3">
            <a:extLst>
              <a:ext uri="{FF2B5EF4-FFF2-40B4-BE49-F238E27FC236}">
                <a16:creationId xmlns:a16="http://schemas.microsoft.com/office/drawing/2014/main" id="{17862F24-0971-4F4F-B93C-23A35CC3414F}"/>
              </a:ext>
            </a:extLst>
          </p:cNvPr>
          <p:cNvSpPr/>
          <p:nvPr/>
        </p:nvSpPr>
        <p:spPr>
          <a:xfrm>
            <a:off x="1" y="0"/>
            <a:ext cx="12192000" cy="1368761"/>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8031F88D-7E1F-43FF-8BB5-D09A36390F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6" name="Title 12">
            <a:extLst>
              <a:ext uri="{FF2B5EF4-FFF2-40B4-BE49-F238E27FC236}">
                <a16:creationId xmlns:a16="http://schemas.microsoft.com/office/drawing/2014/main" id="{E2D234CC-F8ED-47A3-BE9B-72CC906E2886}"/>
              </a:ext>
            </a:extLst>
          </p:cNvPr>
          <p:cNvSpPr txBox="1">
            <a:spLocks/>
          </p:cNvSpPr>
          <p:nvPr/>
        </p:nvSpPr>
        <p:spPr>
          <a:xfrm>
            <a:off x="1617139" y="168422"/>
            <a:ext cx="9478209" cy="1200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Calibri"/>
                <a:ea typeface="+mn-ea"/>
                <a:cs typeface="Calibri"/>
              </a:rPr>
              <a:t>Professionals: challenges of COVID</a:t>
            </a:r>
            <a:endParaRPr lang="en-US">
              <a:ea typeface="+mn-ea"/>
            </a:endParaRPr>
          </a:p>
        </p:txBody>
      </p:sp>
      <p:graphicFrame>
        <p:nvGraphicFramePr>
          <p:cNvPr id="14" name="Diagram 14">
            <a:extLst>
              <a:ext uri="{FF2B5EF4-FFF2-40B4-BE49-F238E27FC236}">
                <a16:creationId xmlns:a16="http://schemas.microsoft.com/office/drawing/2014/main" id="{B2AA556B-1A30-45AD-983F-4528E0F1432E}"/>
              </a:ext>
            </a:extLst>
          </p:cNvPr>
          <p:cNvGraphicFramePr/>
          <p:nvPr>
            <p:extLst>
              <p:ext uri="{D42A27DB-BD31-4B8C-83A1-F6EECF244321}">
                <p14:modId xmlns:p14="http://schemas.microsoft.com/office/powerpoint/2010/main" val="890629168"/>
              </p:ext>
            </p:extLst>
          </p:nvPr>
        </p:nvGraphicFramePr>
        <p:xfrm>
          <a:off x="751114" y="1534887"/>
          <a:ext cx="10526485" cy="50074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80220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5C021C-E4EB-49AD-A460-6DCC7B881BAF}"/>
              </a:ext>
            </a:extLst>
          </p:cNvPr>
          <p:cNvSpPr/>
          <p:nvPr/>
        </p:nvSpPr>
        <p:spPr>
          <a:xfrm>
            <a:off x="0" y="4706"/>
            <a:ext cx="6496049" cy="6858000"/>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pic>
        <p:nvPicPr>
          <p:cNvPr id="9" name="Picture 10" descr="Children behind a door">
            <a:extLst>
              <a:ext uri="{FF2B5EF4-FFF2-40B4-BE49-F238E27FC236}">
                <a16:creationId xmlns:a16="http://schemas.microsoft.com/office/drawing/2014/main" id="{BE89B42D-E0C7-4FE3-95A0-6A6D7AA0349A}"/>
              </a:ext>
            </a:extLst>
          </p:cNvPr>
          <p:cNvPicPr>
            <a:picLocks noChangeAspect="1"/>
          </p:cNvPicPr>
          <p:nvPr/>
        </p:nvPicPr>
        <p:blipFill rotWithShape="1">
          <a:blip r:embed="rId2"/>
          <a:srcRect t="55" b="14987"/>
          <a:stretch/>
        </p:blipFill>
        <p:spPr>
          <a:xfrm>
            <a:off x="6257925" y="3765"/>
            <a:ext cx="5934075" cy="6855134"/>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4" name="Title 12">
            <a:extLst>
              <a:ext uri="{FF2B5EF4-FFF2-40B4-BE49-F238E27FC236}">
                <a16:creationId xmlns:a16="http://schemas.microsoft.com/office/drawing/2014/main" id="{3A328C98-DDFD-4D9A-AEC2-E7AD72550B55}"/>
              </a:ext>
            </a:extLst>
          </p:cNvPr>
          <p:cNvSpPr txBox="1">
            <a:spLocks/>
          </p:cNvSpPr>
          <p:nvPr/>
        </p:nvSpPr>
        <p:spPr>
          <a:xfrm>
            <a:off x="1617139" y="102432"/>
            <a:ext cx="5430983" cy="1200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7030A0"/>
                </a:solidFill>
                <a:latin typeface="Calibri"/>
                <a:ea typeface="+mj-lt"/>
                <a:cs typeface="Calibri"/>
              </a:rPr>
              <a:t>Findings: Children's mental health</a:t>
            </a:r>
            <a:endParaRPr lang="en-US"/>
          </a:p>
        </p:txBody>
      </p:sp>
      <p:sp>
        <p:nvSpPr>
          <p:cNvPr id="7" name="Content Placeholder 6">
            <a:extLst>
              <a:ext uri="{FF2B5EF4-FFF2-40B4-BE49-F238E27FC236}">
                <a16:creationId xmlns:a16="http://schemas.microsoft.com/office/drawing/2014/main" id="{3FB0065E-CFEF-4EF0-8CED-BEB14599D42B}"/>
              </a:ext>
            </a:extLst>
          </p:cNvPr>
          <p:cNvSpPr>
            <a:spLocks noGrp="1"/>
          </p:cNvSpPr>
          <p:nvPr>
            <p:ph idx="1"/>
          </p:nvPr>
        </p:nvSpPr>
        <p:spPr>
          <a:xfrm>
            <a:off x="400050" y="1473200"/>
            <a:ext cx="5581650" cy="5218113"/>
          </a:xfrm>
        </p:spPr>
        <p:txBody>
          <a:bodyPr vert="horz" lIns="91440" tIns="45720" rIns="91440" bIns="45720" rtlCol="0" anchor="t">
            <a:noAutofit/>
          </a:bodyPr>
          <a:lstStyle/>
          <a:p>
            <a:r>
              <a:rPr lang="en-US" sz="2000">
                <a:ea typeface="+mn-lt"/>
                <a:cs typeface="+mn-lt"/>
              </a:rPr>
              <a:t>Impact of isolation (bonding, stimulation and play)</a:t>
            </a:r>
          </a:p>
          <a:p>
            <a:pPr lvl="1"/>
            <a:r>
              <a:rPr lang="en-US" sz="1800">
                <a:cs typeface="Calibri"/>
              </a:rPr>
              <a:t>Norm is being with parent all the time, anxiety about being left</a:t>
            </a:r>
          </a:p>
          <a:p>
            <a:pPr lvl="1"/>
            <a:r>
              <a:rPr lang="en-US" sz="1800">
                <a:cs typeface="Calibri"/>
              </a:rPr>
              <a:t>Anxiety about being around other children, adults</a:t>
            </a:r>
          </a:p>
          <a:p>
            <a:pPr lvl="1"/>
            <a:r>
              <a:rPr lang="en-US" sz="1800">
                <a:cs typeface="Calibri"/>
              </a:rPr>
              <a:t>Needs to learn to play and share with others</a:t>
            </a:r>
          </a:p>
          <a:p>
            <a:pPr lvl="1"/>
            <a:r>
              <a:rPr lang="en-US" sz="1800">
                <a:cs typeface="Calibri"/>
              </a:rPr>
              <a:t>Restricted access to parks, play spaces – indoors even more</a:t>
            </a:r>
          </a:p>
          <a:p>
            <a:r>
              <a:rPr lang="en-US" sz="2000">
                <a:cs typeface="Calibri"/>
              </a:rPr>
              <a:t>Link with parental mental health</a:t>
            </a:r>
          </a:p>
          <a:p>
            <a:pPr lvl="1"/>
            <a:r>
              <a:rPr lang="en-US" sz="1800">
                <a:cs typeface="Calibri"/>
              </a:rPr>
              <a:t>Difficulty in accessing mental health support</a:t>
            </a:r>
          </a:p>
          <a:p>
            <a:r>
              <a:rPr lang="en-US" sz="2000">
                <a:cs typeface="Calibri"/>
              </a:rPr>
              <a:t>How do you overcome these issues?</a:t>
            </a:r>
          </a:p>
          <a:p>
            <a:pPr lvl="1"/>
            <a:r>
              <a:rPr lang="en-US" sz="1800">
                <a:cs typeface="Calibri"/>
              </a:rPr>
              <a:t>Depends on population and previous circumstances (e.g., from home to refuge, child may be doing better than before)</a:t>
            </a:r>
          </a:p>
          <a:p>
            <a:pPr lvl="1"/>
            <a:r>
              <a:rPr lang="en-US" sz="1800">
                <a:cs typeface="Calibri"/>
              </a:rPr>
              <a:t>Who needs to be trained and what training is it?</a:t>
            </a:r>
          </a:p>
          <a:p>
            <a:endParaRPr lang="en-US" sz="2000">
              <a:cs typeface="Calibri"/>
            </a:endParaRPr>
          </a:p>
        </p:txBody>
      </p:sp>
      <p:sp>
        <p:nvSpPr>
          <p:cNvPr id="6" name="Speech Bubble: Rectangle with Corners Rounded 5">
            <a:extLst>
              <a:ext uri="{FF2B5EF4-FFF2-40B4-BE49-F238E27FC236}">
                <a16:creationId xmlns:a16="http://schemas.microsoft.com/office/drawing/2014/main" id="{3B37340F-8D62-4E38-8025-341CB65B7AE1}"/>
              </a:ext>
            </a:extLst>
          </p:cNvPr>
          <p:cNvSpPr/>
          <p:nvPr/>
        </p:nvSpPr>
        <p:spPr>
          <a:xfrm>
            <a:off x="7486088" y="231620"/>
            <a:ext cx="4301377" cy="1634490"/>
          </a:xfrm>
          <a:prstGeom prst="wedgeRoundRectCallout">
            <a:avLst/>
          </a:prstGeom>
          <a:solidFill>
            <a:srgbClr val="7030A0"/>
          </a:solidFill>
        </p:spPr>
        <p:txBody>
          <a:bodyPr wrap="square" lIns="91440" tIns="45720" rIns="91440" bIns="45720" rtlCol="0" anchor="t">
            <a:spAutoFit/>
          </a:bodyPr>
          <a:lstStyle/>
          <a:p>
            <a:r>
              <a:rPr lang="en-US">
                <a:solidFill>
                  <a:schemeClr val="bg1"/>
                </a:solidFill>
                <a:ea typeface="+mn-lt"/>
                <a:cs typeface="+mn-lt"/>
              </a:rPr>
              <a:t>She was not in nursery and the pandemic as well, it has affected her mentally, and her wellbeing in general... she started isolating herself from other kids. ... She's now a child that has social anxiety. </a:t>
            </a:r>
            <a:endParaRPr lang="en-US">
              <a:solidFill>
                <a:schemeClr val="bg1"/>
              </a:solidFill>
              <a:cs typeface="Calibri"/>
            </a:endParaRPr>
          </a:p>
        </p:txBody>
      </p:sp>
      <p:sp>
        <p:nvSpPr>
          <p:cNvPr id="13" name="Speech Bubble: Rectangle with Corners Rounded 12">
            <a:extLst>
              <a:ext uri="{FF2B5EF4-FFF2-40B4-BE49-F238E27FC236}">
                <a16:creationId xmlns:a16="http://schemas.microsoft.com/office/drawing/2014/main" id="{4BB7B153-98CF-4CA5-BE3B-0DB94C1397E0}"/>
              </a:ext>
            </a:extLst>
          </p:cNvPr>
          <p:cNvSpPr/>
          <p:nvPr/>
        </p:nvSpPr>
        <p:spPr>
          <a:xfrm>
            <a:off x="5981138" y="2412844"/>
            <a:ext cx="4301377" cy="1328023"/>
          </a:xfrm>
          <a:prstGeom prst="wedgeRoundRectCallout">
            <a:avLst/>
          </a:prstGeom>
          <a:solidFill>
            <a:srgbClr val="7030A0"/>
          </a:solidFill>
        </p:spPr>
        <p:txBody>
          <a:bodyPr wrap="square" lIns="91440" tIns="45720" rIns="91440" bIns="45720" rtlCol="0" anchor="t">
            <a:spAutoFit/>
          </a:bodyPr>
          <a:lstStyle/>
          <a:p>
            <a:r>
              <a:rPr lang="en-US">
                <a:solidFill>
                  <a:schemeClr val="bg1"/>
                </a:solidFill>
                <a:ea typeface="+mn-lt"/>
                <a:cs typeface="+mn-lt"/>
              </a:rPr>
              <a:t>We used to stay in bed till, like, twelve. And she used to sit there watching TV on her own or doing stuff on her own as well, because I didn't have the motivation. </a:t>
            </a:r>
            <a:endParaRPr lang="en-US">
              <a:solidFill>
                <a:schemeClr val="bg1"/>
              </a:solidFill>
              <a:cs typeface="Calibri"/>
            </a:endParaRPr>
          </a:p>
        </p:txBody>
      </p:sp>
      <p:sp>
        <p:nvSpPr>
          <p:cNvPr id="14" name="Speech Bubble: Rectangle with Corners Rounded 13">
            <a:extLst>
              <a:ext uri="{FF2B5EF4-FFF2-40B4-BE49-F238E27FC236}">
                <a16:creationId xmlns:a16="http://schemas.microsoft.com/office/drawing/2014/main" id="{100832D3-D1AD-45DE-AD2F-2E22FE7BBBAE}"/>
              </a:ext>
            </a:extLst>
          </p:cNvPr>
          <p:cNvSpPr/>
          <p:nvPr/>
        </p:nvSpPr>
        <p:spPr>
          <a:xfrm>
            <a:off x="6057338" y="5289394"/>
            <a:ext cx="3386977" cy="1021556"/>
          </a:xfrm>
          <a:prstGeom prst="wedgeRoundRectCallout">
            <a:avLst/>
          </a:prstGeom>
          <a:solidFill>
            <a:srgbClr val="7030A0"/>
          </a:solidFill>
        </p:spPr>
        <p:txBody>
          <a:bodyPr wrap="square" lIns="91440" tIns="45720" rIns="91440" bIns="45720" rtlCol="0" anchor="t">
            <a:spAutoFit/>
          </a:bodyPr>
          <a:lstStyle/>
          <a:p>
            <a:r>
              <a:rPr lang="en-US">
                <a:solidFill>
                  <a:schemeClr val="bg1"/>
                </a:solidFill>
                <a:ea typeface="+mn-lt"/>
                <a:cs typeface="+mn-lt"/>
              </a:rPr>
              <a:t>When [school] stopped they noticed more and more the conditions they were living in.</a:t>
            </a:r>
          </a:p>
        </p:txBody>
      </p:sp>
      <p:sp>
        <p:nvSpPr>
          <p:cNvPr id="15" name="Speech Bubble: Rectangle with Corners Rounded 14">
            <a:extLst>
              <a:ext uri="{FF2B5EF4-FFF2-40B4-BE49-F238E27FC236}">
                <a16:creationId xmlns:a16="http://schemas.microsoft.com/office/drawing/2014/main" id="{36760C7E-EB05-47E6-803A-005F45C49B3E}"/>
              </a:ext>
            </a:extLst>
          </p:cNvPr>
          <p:cNvSpPr/>
          <p:nvPr/>
        </p:nvSpPr>
        <p:spPr>
          <a:xfrm>
            <a:off x="8924363" y="4165444"/>
            <a:ext cx="2910727" cy="715089"/>
          </a:xfrm>
          <a:prstGeom prst="wedgeRoundRectCallout">
            <a:avLst/>
          </a:prstGeom>
          <a:solidFill>
            <a:srgbClr val="7030A0"/>
          </a:solidFill>
        </p:spPr>
        <p:txBody>
          <a:bodyPr wrap="square" lIns="91440" tIns="45720" rIns="91440" bIns="45720" rtlCol="0" anchor="t">
            <a:spAutoFit/>
          </a:bodyPr>
          <a:lstStyle/>
          <a:p>
            <a:r>
              <a:rPr lang="en-US">
                <a:solidFill>
                  <a:schemeClr val="bg1"/>
                </a:solidFill>
                <a:ea typeface="+mn-lt"/>
                <a:cs typeface="+mn-lt"/>
              </a:rPr>
              <a:t>He doesn't even let his dad play with him sometimes.</a:t>
            </a:r>
          </a:p>
        </p:txBody>
      </p:sp>
    </p:spTree>
    <p:extLst>
      <p:ext uri="{BB962C8B-B14F-4D97-AF65-F5344CB8AC3E}">
        <p14:creationId xmlns:p14="http://schemas.microsoft.com/office/powerpoint/2010/main" val="4190843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Picture 410">
            <a:extLst>
              <a:ext uri="{FF2B5EF4-FFF2-40B4-BE49-F238E27FC236}">
                <a16:creationId xmlns:a16="http://schemas.microsoft.com/office/drawing/2014/main" id="{CD51A0B1-504B-48CD-8C57-BB6EA39E0060}"/>
              </a:ext>
            </a:extLst>
          </p:cNvPr>
          <p:cNvPicPr>
            <a:picLocks noChangeAspect="1"/>
          </p:cNvPicPr>
          <p:nvPr/>
        </p:nvPicPr>
        <p:blipFill rotWithShape="1">
          <a:blip r:embed="rId3"/>
          <a:srcRect l="-9" t="4294" b="9627"/>
          <a:stretch/>
        </p:blipFill>
        <p:spPr>
          <a:xfrm>
            <a:off x="-2108" y="-10975"/>
            <a:ext cx="12198923" cy="6882685"/>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4AC0C749-65CF-4782-842A-2DC884B7E4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9" name="Title 12">
            <a:extLst>
              <a:ext uri="{FF2B5EF4-FFF2-40B4-BE49-F238E27FC236}">
                <a16:creationId xmlns:a16="http://schemas.microsoft.com/office/drawing/2014/main" id="{79A9762F-F415-4A5E-AF82-99FC3DD727AE}"/>
              </a:ext>
            </a:extLst>
          </p:cNvPr>
          <p:cNvSpPr txBox="1">
            <a:spLocks/>
          </p:cNvSpPr>
          <p:nvPr/>
        </p:nvSpPr>
        <p:spPr>
          <a:xfrm>
            <a:off x="1617140" y="168421"/>
            <a:ext cx="1934484" cy="1200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FFDDAA"/>
                </a:solidFill>
                <a:latin typeface="+mn-lt"/>
                <a:ea typeface="+mn-ea"/>
                <a:cs typeface="+mn-cs"/>
              </a:rPr>
              <a:t>Findings</a:t>
            </a:r>
            <a:endParaRPr lang="en-US" dirty="0">
              <a:solidFill>
                <a:srgbClr val="FFDDAA"/>
              </a:solidFill>
              <a:ea typeface="+mn-ea"/>
              <a:cs typeface="Calibri Light"/>
            </a:endParaRPr>
          </a:p>
          <a:p>
            <a:endParaRPr lang="en-GB" sz="1800" b="1" dirty="0">
              <a:solidFill>
                <a:srgbClr val="FFDDAA"/>
              </a:solidFill>
              <a:latin typeface="+mn-lt"/>
              <a:ea typeface="+mn-ea"/>
              <a:cs typeface="Calibri"/>
            </a:endParaRPr>
          </a:p>
        </p:txBody>
      </p:sp>
      <p:graphicFrame>
        <p:nvGraphicFramePr>
          <p:cNvPr id="40" name="Diagram 40">
            <a:extLst>
              <a:ext uri="{FF2B5EF4-FFF2-40B4-BE49-F238E27FC236}">
                <a16:creationId xmlns:a16="http://schemas.microsoft.com/office/drawing/2014/main" id="{7B718A82-DC74-40B1-88EF-232935C13543}"/>
              </a:ext>
            </a:extLst>
          </p:cNvPr>
          <p:cNvGraphicFramePr/>
          <p:nvPr>
            <p:extLst>
              <p:ext uri="{D42A27DB-BD31-4B8C-83A1-F6EECF244321}">
                <p14:modId xmlns:p14="http://schemas.microsoft.com/office/powerpoint/2010/main" val="3726936888"/>
              </p:ext>
            </p:extLst>
          </p:nvPr>
        </p:nvGraphicFramePr>
        <p:xfrm>
          <a:off x="3862638" y="135957"/>
          <a:ext cx="7982551" cy="65448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33" name="Speech Bubble: Rectangle with Corners Rounded 832">
            <a:extLst>
              <a:ext uri="{FF2B5EF4-FFF2-40B4-BE49-F238E27FC236}">
                <a16:creationId xmlns:a16="http://schemas.microsoft.com/office/drawing/2014/main" id="{B9823FA9-0F8F-48BB-A39B-4B4D37DEA67B}"/>
              </a:ext>
            </a:extLst>
          </p:cNvPr>
          <p:cNvSpPr/>
          <p:nvPr/>
        </p:nvSpPr>
        <p:spPr>
          <a:xfrm>
            <a:off x="200025" y="3503676"/>
            <a:ext cx="3076575" cy="2181225"/>
          </a:xfrm>
          <a:prstGeom prst="wedgeRoundRectCallout">
            <a:avLst/>
          </a:prstGeom>
          <a:solidFill>
            <a:srgbClr val="4C05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"Especially when we were at the hotel, I had to like, wake up, go to school, come back, stay in that room, revise in that room, then go to sleep in it again. It didn’t feel like I was really living. Not like a normal kid…" - 13 </a:t>
            </a:r>
            <a:r>
              <a:rPr lang="en-US" err="1">
                <a:ea typeface="+mn-lt"/>
                <a:cs typeface="+mn-lt"/>
              </a:rPr>
              <a:t>yo</a:t>
            </a:r>
            <a:r>
              <a:rPr lang="en-US">
                <a:ea typeface="+mn-lt"/>
                <a:cs typeface="+mn-lt"/>
              </a:rPr>
              <a:t> girl</a:t>
            </a:r>
            <a:endParaRPr lang="en-US"/>
          </a:p>
        </p:txBody>
      </p:sp>
    </p:spTree>
    <p:extLst>
      <p:ext uri="{BB962C8B-B14F-4D97-AF65-F5344CB8AC3E}">
        <p14:creationId xmlns:p14="http://schemas.microsoft.com/office/powerpoint/2010/main" val="16248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ildren looking out of a window, one is wrapped in a blanket&#10;">
            <a:extLst>
              <a:ext uri="{FF2B5EF4-FFF2-40B4-BE49-F238E27FC236}">
                <a16:creationId xmlns:a16="http://schemas.microsoft.com/office/drawing/2014/main" id="{A7C31036-6C44-4584-BCC5-EA47DD21BFC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6099" t="-29" r="4957" b="-110"/>
          <a:stretch/>
        </p:blipFill>
        <p:spPr>
          <a:xfrm>
            <a:off x="3810" y="493"/>
            <a:ext cx="12192065" cy="6862676"/>
          </a:xfrm>
          <a:prstGeom prst="rect">
            <a:avLst/>
          </a:prstGeom>
        </p:spPr>
      </p:pic>
      <p:sp>
        <p:nvSpPr>
          <p:cNvPr id="17" name="Content Placeholder 13">
            <a:extLst>
              <a:ext uri="{FF2B5EF4-FFF2-40B4-BE49-F238E27FC236}">
                <a16:creationId xmlns:a16="http://schemas.microsoft.com/office/drawing/2014/main" id="{60D45C7D-A5FB-40AA-B6EA-35DC6CF84743}"/>
              </a:ext>
            </a:extLst>
          </p:cNvPr>
          <p:cNvSpPr>
            <a:spLocks noGrp="1"/>
          </p:cNvSpPr>
          <p:nvPr>
            <p:ph idx="1"/>
          </p:nvPr>
        </p:nvSpPr>
        <p:spPr>
          <a:xfrm>
            <a:off x="282187" y="1672418"/>
            <a:ext cx="6102030" cy="4029211"/>
          </a:xfrm>
          <a:solidFill>
            <a:srgbClr val="FFFFFF"/>
          </a:solidFill>
        </p:spPr>
        <p:txBody>
          <a:bodyPr vert="horz" lIns="91440" tIns="45720" rIns="91440" bIns="45720" rtlCol="0" anchor="t">
            <a:normAutofit/>
          </a:bodyPr>
          <a:lstStyle/>
          <a:p>
            <a:pPr marL="0" indent="0">
              <a:buNone/>
            </a:pPr>
            <a:r>
              <a:rPr lang="en-US" b="1">
                <a:cs typeface="Calibri"/>
              </a:rPr>
              <a:t>Conclusions</a:t>
            </a:r>
            <a:endParaRPr lang="en-US"/>
          </a:p>
          <a:p>
            <a:pPr marL="0" indent="0">
              <a:lnSpc>
                <a:spcPct val="100000"/>
              </a:lnSpc>
              <a:spcBef>
                <a:spcPts val="0"/>
              </a:spcBef>
              <a:buNone/>
            </a:pPr>
            <a:r>
              <a:rPr lang="en-US" sz="1800">
                <a:cs typeface="Calibri"/>
              </a:rPr>
              <a:t>Children are resilient and cope creatively but want the situation to change – they are aware of the inequalities.</a:t>
            </a:r>
            <a:endParaRPr lang="en-US"/>
          </a:p>
          <a:p>
            <a:pPr marL="0" indent="0">
              <a:lnSpc>
                <a:spcPct val="100000"/>
              </a:lnSpc>
              <a:spcBef>
                <a:spcPts val="0"/>
              </a:spcBef>
              <a:buNone/>
            </a:pPr>
            <a:endParaRPr lang="en-US" sz="1800">
              <a:cs typeface="Calibri"/>
            </a:endParaRPr>
          </a:p>
          <a:p>
            <a:pPr marL="0" indent="0">
              <a:lnSpc>
                <a:spcPct val="100000"/>
              </a:lnSpc>
              <a:spcBef>
                <a:spcPts val="0"/>
              </a:spcBef>
              <a:buNone/>
            </a:pPr>
            <a:r>
              <a:rPr lang="en-US" sz="2400" b="1">
                <a:cs typeface="Calibri"/>
              </a:rPr>
              <a:t>Asks:</a:t>
            </a:r>
            <a:endParaRPr lang="en-US"/>
          </a:p>
          <a:p>
            <a:pPr>
              <a:lnSpc>
                <a:spcPct val="100000"/>
              </a:lnSpc>
              <a:spcBef>
                <a:spcPts val="0"/>
              </a:spcBef>
            </a:pPr>
            <a:r>
              <a:rPr lang="en-US" sz="1800">
                <a:cs typeface="Calibri"/>
              </a:rPr>
              <a:t>Support for learning – laptops, internet access, different online teaching style</a:t>
            </a:r>
            <a:endParaRPr lang="en-US"/>
          </a:p>
          <a:p>
            <a:pPr>
              <a:lnSpc>
                <a:spcPct val="100000"/>
              </a:lnSpc>
              <a:spcBef>
                <a:spcPts val="0"/>
              </a:spcBef>
            </a:pPr>
            <a:r>
              <a:rPr lang="en-US" sz="1800">
                <a:cs typeface="Calibri"/>
              </a:rPr>
              <a:t>Greater support with rent for people who can't pay due to job loss or illness with COVID</a:t>
            </a:r>
            <a:endParaRPr lang="en-US"/>
          </a:p>
          <a:p>
            <a:pPr>
              <a:lnSpc>
                <a:spcPct val="100000"/>
              </a:lnSpc>
              <a:spcBef>
                <a:spcPts val="0"/>
              </a:spcBef>
            </a:pPr>
            <a:r>
              <a:rPr lang="en-US" sz="1800">
                <a:cs typeface="Calibri"/>
              </a:rPr>
              <a:t>Ensure children have the resources to make the best of their skills</a:t>
            </a:r>
            <a:endParaRPr lang="en-US"/>
          </a:p>
          <a:p>
            <a:pPr>
              <a:lnSpc>
                <a:spcPct val="100000"/>
              </a:lnSpc>
              <a:spcBef>
                <a:spcPts val="0"/>
              </a:spcBef>
            </a:pPr>
            <a:r>
              <a:rPr lang="en-US" sz="1800">
                <a:cs typeface="Calibri"/>
              </a:rPr>
              <a:t>Support to aid social mobility and give young people hope and the ability to achieve their ambitions</a:t>
            </a:r>
          </a:p>
          <a:p>
            <a:pPr marL="0" indent="0">
              <a:buNone/>
            </a:pPr>
            <a:endParaRPr lang="en-US" b="1">
              <a:cs typeface="Calibri"/>
            </a:endParaRPr>
          </a:p>
        </p:txBody>
      </p:sp>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3" name="Speech Bubble: Rectangle with Corners Rounded 2">
            <a:extLst>
              <a:ext uri="{FF2B5EF4-FFF2-40B4-BE49-F238E27FC236}">
                <a16:creationId xmlns:a16="http://schemas.microsoft.com/office/drawing/2014/main" id="{0B54FE06-7C4A-4BFD-BD75-120C5D0D5693}"/>
              </a:ext>
            </a:extLst>
          </p:cNvPr>
          <p:cNvSpPr/>
          <p:nvPr/>
        </p:nvSpPr>
        <p:spPr>
          <a:xfrm>
            <a:off x="7877175" y="4941951"/>
            <a:ext cx="4267200" cy="1647825"/>
          </a:xfrm>
          <a:prstGeom prst="wedgeRoundRectCallout">
            <a:avLst/>
          </a:prstGeom>
          <a:solidFill>
            <a:srgbClr val="4C05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"They’re focusing on issues that to be honest shouldn't take priority over families with children, especially single parents, and families who are struggling like we are. So, yes. That’s what I think"</a:t>
            </a:r>
            <a:endParaRPr lang="en-US">
              <a:cs typeface="Calibri" panose="020F0502020204030204"/>
            </a:endParaRPr>
          </a:p>
        </p:txBody>
      </p:sp>
      <p:sp>
        <p:nvSpPr>
          <p:cNvPr id="4" name="Speech Bubble: Rectangle with Corners Rounded 3">
            <a:extLst>
              <a:ext uri="{FF2B5EF4-FFF2-40B4-BE49-F238E27FC236}">
                <a16:creationId xmlns:a16="http://schemas.microsoft.com/office/drawing/2014/main" id="{07F521D8-7024-4070-B91B-10159AAAB8F5}"/>
              </a:ext>
            </a:extLst>
          </p:cNvPr>
          <p:cNvSpPr/>
          <p:nvPr/>
        </p:nvSpPr>
        <p:spPr>
          <a:xfrm>
            <a:off x="7648575" y="3008376"/>
            <a:ext cx="3914775" cy="1657350"/>
          </a:xfrm>
          <a:prstGeom prst="wedgeRoundRectCallout">
            <a:avLst/>
          </a:prstGeom>
          <a:solidFill>
            <a:srgbClr val="4C05A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mn-lt"/>
                <a:cs typeface="+mn-lt"/>
              </a:rPr>
              <a:t>"For example, I’m 16 and I’m already wondering ‘how am I even </a:t>
            </a:r>
            <a:r>
              <a:rPr lang="en-US" err="1">
                <a:ea typeface="+mn-lt"/>
                <a:cs typeface="+mn-lt"/>
              </a:rPr>
              <a:t>gonna</a:t>
            </a:r>
            <a:r>
              <a:rPr lang="en-US">
                <a:ea typeface="+mn-lt"/>
                <a:cs typeface="+mn-lt"/>
              </a:rPr>
              <a:t> pay for my university fees to do what I want to do in the future’? I don’t even have a proper place to live right now."</a:t>
            </a:r>
            <a:endParaRPr lang="en-US"/>
          </a:p>
        </p:txBody>
      </p:sp>
      <p:sp>
        <p:nvSpPr>
          <p:cNvPr id="6" name="Speech Bubble: Rectangle with Corners Rounded 5">
            <a:extLst>
              <a:ext uri="{FF2B5EF4-FFF2-40B4-BE49-F238E27FC236}">
                <a16:creationId xmlns:a16="http://schemas.microsoft.com/office/drawing/2014/main" id="{21FBC55B-F60A-4448-8BA9-6195BB5885D4}"/>
              </a:ext>
            </a:extLst>
          </p:cNvPr>
          <p:cNvSpPr/>
          <p:nvPr/>
        </p:nvSpPr>
        <p:spPr>
          <a:xfrm>
            <a:off x="6496050" y="1208151"/>
            <a:ext cx="4114800" cy="1581150"/>
          </a:xfrm>
          <a:prstGeom prst="wedgeRoundRectCallout">
            <a:avLst/>
          </a:prstGeom>
          <a:solidFill>
            <a:srgbClr val="4C05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"a lot of people my age are just giving up, it’s like they’re giving up cos it seems that the government doesn’t care about helping us to get somewhere successful in our later lives."</a:t>
            </a:r>
            <a:endParaRPr lang="en-US"/>
          </a:p>
        </p:txBody>
      </p:sp>
      <p:sp>
        <p:nvSpPr>
          <p:cNvPr id="2" name="Title 12">
            <a:extLst>
              <a:ext uri="{FF2B5EF4-FFF2-40B4-BE49-F238E27FC236}">
                <a16:creationId xmlns:a16="http://schemas.microsoft.com/office/drawing/2014/main" id="{908E1EF6-16D2-4939-9BDC-DF82DDB13D1C}"/>
              </a:ext>
            </a:extLst>
          </p:cNvPr>
          <p:cNvSpPr txBox="1">
            <a:spLocks/>
          </p:cNvSpPr>
          <p:nvPr/>
        </p:nvSpPr>
        <p:spPr>
          <a:xfrm>
            <a:off x="1667271" y="258658"/>
            <a:ext cx="9155258" cy="1200369"/>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Calibri"/>
                <a:ea typeface="+mj-lt"/>
                <a:cs typeface="Calibri"/>
              </a:rPr>
              <a:t>Report: 10-19 year olds living in temporary accommodation during COVID</a:t>
            </a:r>
          </a:p>
          <a:p>
            <a:r>
              <a:rPr lang="en-GB" sz="1800" b="1">
                <a:solidFill>
                  <a:srgbClr val="4C05AB"/>
                </a:solidFill>
                <a:latin typeface="Calibri"/>
                <a:ea typeface="+mn-ea"/>
                <a:cs typeface="Calibri"/>
              </a:rPr>
              <a:t>The Children's Society, 2022</a:t>
            </a:r>
          </a:p>
        </p:txBody>
      </p:sp>
    </p:spTree>
    <p:extLst>
      <p:ext uri="{BB962C8B-B14F-4D97-AF65-F5344CB8AC3E}">
        <p14:creationId xmlns:p14="http://schemas.microsoft.com/office/powerpoint/2010/main" val="111135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894B66A-D86A-4CA8-88E1-F444505EC8BF}"/>
              </a:ext>
            </a:extLst>
          </p:cNvPr>
          <p:cNvPicPr>
            <a:picLocks noChangeAspect="1"/>
          </p:cNvPicPr>
          <p:nvPr/>
        </p:nvPicPr>
        <p:blipFill rotWithShape="1">
          <a:blip r:embed="rId3"/>
          <a:srcRect l="29" r="44" b="13524"/>
          <a:stretch/>
        </p:blipFill>
        <p:spPr>
          <a:xfrm>
            <a:off x="-896" y="-1888"/>
            <a:ext cx="12203219" cy="7096596"/>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7" name="Title 12">
            <a:extLst>
              <a:ext uri="{FF2B5EF4-FFF2-40B4-BE49-F238E27FC236}">
                <a16:creationId xmlns:a16="http://schemas.microsoft.com/office/drawing/2014/main" id="{65029797-A53F-4709-B3EA-24F01ED42C6B}"/>
              </a:ext>
            </a:extLst>
          </p:cNvPr>
          <p:cNvSpPr txBox="1">
            <a:spLocks/>
          </p:cNvSpPr>
          <p:nvPr/>
        </p:nvSpPr>
        <p:spPr>
          <a:xfrm>
            <a:off x="1617139" y="102432"/>
            <a:ext cx="9774383" cy="1200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7030A0"/>
                </a:solidFill>
                <a:latin typeface="Calibri"/>
                <a:ea typeface="+mj-lt"/>
                <a:cs typeface="Calibri"/>
              </a:rPr>
              <a:t>Findings: Supporting families - what helped?</a:t>
            </a:r>
            <a:endParaRPr lang="en-US"/>
          </a:p>
        </p:txBody>
      </p:sp>
      <p:sp>
        <p:nvSpPr>
          <p:cNvPr id="4" name="TextBox 3">
            <a:extLst>
              <a:ext uri="{FF2B5EF4-FFF2-40B4-BE49-F238E27FC236}">
                <a16:creationId xmlns:a16="http://schemas.microsoft.com/office/drawing/2014/main" id="{2A437499-BAC0-4FEC-8959-7ECF627DD0B0}"/>
              </a:ext>
            </a:extLst>
          </p:cNvPr>
          <p:cNvSpPr txBox="1"/>
          <p:nvPr/>
        </p:nvSpPr>
        <p:spPr>
          <a:xfrm>
            <a:off x="3174537" y="1212325"/>
            <a:ext cx="5477435" cy="4524315"/>
          </a:xfrm>
          <a:prstGeom prst="rect">
            <a:avLst/>
          </a:prstGeom>
          <a:solidFill>
            <a:srgbClr val="FFFFFF">
              <a:alpha val="76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ea typeface="+mn-lt"/>
                <a:cs typeface="+mn-lt"/>
              </a:rPr>
              <a:t>Difficult to separate issues caused by TA and by COVID</a:t>
            </a:r>
            <a:endParaRPr lang="en-GB" b="1">
              <a:cs typeface="Calibri"/>
            </a:endParaRPr>
          </a:p>
          <a:p>
            <a:endParaRPr lang="en-GB" b="1">
              <a:ea typeface="+mn-lt"/>
              <a:cs typeface="+mn-lt"/>
            </a:endParaRPr>
          </a:p>
          <a:p>
            <a:r>
              <a:rPr lang="en-GB" b="1">
                <a:ea typeface="+mn-lt"/>
                <a:cs typeface="+mn-lt"/>
              </a:rPr>
              <a:t>Families are coping and surviving - not thriving</a:t>
            </a:r>
            <a:endParaRPr lang="en-GB" b="1">
              <a:cs typeface="Calibri"/>
            </a:endParaRPr>
          </a:p>
          <a:p>
            <a:pPr marL="285750" indent="-285750">
              <a:buFont typeface="Arial"/>
              <a:buChar char="•"/>
            </a:pPr>
            <a:r>
              <a:rPr lang="en-GB">
                <a:ea typeface="+mn-lt"/>
                <a:cs typeface="+mn-lt"/>
              </a:rPr>
              <a:t>Making the best of a difficult situation</a:t>
            </a:r>
          </a:p>
          <a:p>
            <a:pPr marL="285750" indent="-285750">
              <a:buFont typeface="Arial"/>
              <a:buChar char="•"/>
            </a:pPr>
            <a:r>
              <a:rPr lang="en-GB">
                <a:ea typeface="+mn-lt"/>
                <a:cs typeface="+mn-lt"/>
              </a:rPr>
              <a:t>COVID removed many support options</a:t>
            </a:r>
          </a:p>
          <a:p>
            <a:pPr marL="285750" indent="-285750">
              <a:buFont typeface="Arial"/>
              <a:buChar char="•"/>
            </a:pPr>
            <a:r>
              <a:rPr lang="en-GB">
                <a:ea typeface="+mn-lt"/>
                <a:cs typeface="+mn-lt"/>
              </a:rPr>
              <a:t>Keeping a routine – even if it's different from before </a:t>
            </a:r>
            <a:endParaRPr lang="en-GB">
              <a:cs typeface="Calibri"/>
            </a:endParaRPr>
          </a:p>
          <a:p>
            <a:r>
              <a:rPr lang="en-GB" b="1">
                <a:ea typeface="+mn-lt"/>
                <a:cs typeface="+mn-lt"/>
              </a:rPr>
              <a:t>Building and maintaining social relationships</a:t>
            </a:r>
            <a:endParaRPr lang="en-GB" b="1">
              <a:cs typeface="Calibri"/>
            </a:endParaRPr>
          </a:p>
          <a:p>
            <a:pPr marL="285750" indent="-285750">
              <a:buFont typeface="Arial"/>
              <a:buChar char="•"/>
            </a:pPr>
            <a:r>
              <a:rPr lang="en-GB">
                <a:ea typeface="+mn-lt"/>
                <a:cs typeface="+mn-lt"/>
              </a:rPr>
              <a:t>Internet and phone access</a:t>
            </a:r>
          </a:p>
          <a:p>
            <a:pPr marL="285750" indent="-285750">
              <a:buFont typeface="Arial"/>
              <a:buChar char="•"/>
            </a:pPr>
            <a:r>
              <a:rPr lang="en-GB">
                <a:ea typeface="+mn-lt"/>
                <a:cs typeface="+mn-lt"/>
              </a:rPr>
              <a:t>Regular calls from family, friends and volunteers</a:t>
            </a:r>
          </a:p>
          <a:p>
            <a:pPr marL="285750" indent="-285750">
              <a:buFont typeface="Arial"/>
              <a:buChar char="•"/>
            </a:pPr>
            <a:r>
              <a:rPr lang="en-GB">
                <a:ea typeface="+mn-lt"/>
                <a:cs typeface="+mn-lt"/>
              </a:rPr>
              <a:t>Mutual support (depending on the context)</a:t>
            </a:r>
            <a:endParaRPr lang="en-GB">
              <a:cs typeface="Calibri"/>
            </a:endParaRPr>
          </a:p>
          <a:p>
            <a:r>
              <a:rPr lang="en-GB" b="1">
                <a:ea typeface="+mn-lt"/>
                <a:cs typeface="+mn-lt"/>
              </a:rPr>
              <a:t>Support services</a:t>
            </a:r>
          </a:p>
          <a:p>
            <a:pPr marL="285750" indent="-285750">
              <a:buFont typeface="Arial"/>
              <a:buChar char="•"/>
            </a:pPr>
            <a:r>
              <a:rPr lang="en-GB">
                <a:ea typeface="+mn-lt"/>
                <a:cs typeface="+mn-lt"/>
              </a:rPr>
              <a:t>Access to support services which come to them</a:t>
            </a:r>
          </a:p>
          <a:p>
            <a:pPr marL="285750" indent="-285750">
              <a:buFont typeface="Arial"/>
              <a:buChar char="•"/>
            </a:pPr>
            <a:r>
              <a:rPr lang="en-GB">
                <a:ea typeface="+mn-lt"/>
                <a:cs typeface="+mn-lt"/>
              </a:rPr>
              <a:t>Keep track of people – isolation carries risks</a:t>
            </a:r>
          </a:p>
          <a:p>
            <a:r>
              <a:rPr lang="en-GB" b="1">
                <a:ea typeface="+mn-lt"/>
                <a:cs typeface="+mn-lt"/>
              </a:rPr>
              <a:t>Being able to stick to the regulations</a:t>
            </a:r>
            <a:endParaRPr lang="en-US">
              <a:ea typeface="+mn-lt"/>
              <a:cs typeface="+mn-lt"/>
            </a:endParaRPr>
          </a:p>
          <a:p>
            <a:pPr marL="285750" indent="-285750">
              <a:buFont typeface="Arial,Sans-Serif"/>
              <a:buChar char="•"/>
            </a:pPr>
            <a:r>
              <a:rPr lang="en-GB">
                <a:ea typeface="+mn-lt"/>
                <a:cs typeface="+mn-lt"/>
              </a:rPr>
              <a:t>Cost and availability of sanitiser, tests, laundry, masks</a:t>
            </a:r>
            <a:endParaRPr lang="en-GB"/>
          </a:p>
          <a:p>
            <a:endParaRPr lang="en-GB">
              <a:ea typeface="+mn-lt"/>
              <a:cs typeface="+mn-lt"/>
            </a:endParaRPr>
          </a:p>
        </p:txBody>
      </p:sp>
      <p:sp>
        <p:nvSpPr>
          <p:cNvPr id="6" name="Speech Bubble: Rectangle with Corners Rounded 5">
            <a:extLst>
              <a:ext uri="{FF2B5EF4-FFF2-40B4-BE49-F238E27FC236}">
                <a16:creationId xmlns:a16="http://schemas.microsoft.com/office/drawing/2014/main" id="{1DE90C9E-3264-4F31-AE74-A7B3F2C88AE4}"/>
              </a:ext>
            </a:extLst>
          </p:cNvPr>
          <p:cNvSpPr/>
          <p:nvPr/>
        </p:nvSpPr>
        <p:spPr>
          <a:xfrm>
            <a:off x="8838078" y="1296739"/>
            <a:ext cx="3160058" cy="3166824"/>
          </a:xfrm>
          <a:prstGeom prst="wedgeRoundRectCallout">
            <a:avLst/>
          </a:prstGeom>
          <a:solidFill>
            <a:srgbClr val="E3CEFE"/>
          </a:solidFill>
        </p:spPr>
        <p:txBody>
          <a:bodyPr wrap="square" lIns="91440" tIns="45720" rIns="91440" bIns="45720" rtlCol="0" anchor="t">
            <a:spAutoFit/>
          </a:bodyPr>
          <a:lstStyle/>
          <a:p>
            <a:r>
              <a:rPr lang="en-US">
                <a:ea typeface="+mn-lt"/>
                <a:cs typeface="+mn-lt"/>
              </a:rPr>
              <a:t>My family, I think it's pushed us closer. ... Because sometimes we don't see eye to eye and then we argue and then we're like, OK maybe we're not meant to be together. But then we </a:t>
            </a:r>
            <a:r>
              <a:rPr lang="en-US" err="1">
                <a:ea typeface="+mn-lt"/>
                <a:cs typeface="+mn-lt"/>
              </a:rPr>
              <a:t>realise</a:t>
            </a:r>
            <a:r>
              <a:rPr lang="en-US">
                <a:ea typeface="+mn-lt"/>
                <a:cs typeface="+mn-lt"/>
              </a:rPr>
              <a:t>, hang on a sec, we've been through this whole two years together. </a:t>
            </a:r>
            <a:endParaRPr lang="en-US"/>
          </a:p>
        </p:txBody>
      </p:sp>
      <p:sp>
        <p:nvSpPr>
          <p:cNvPr id="13" name="Speech Bubble: Rectangle with Corners Rounded 12">
            <a:extLst>
              <a:ext uri="{FF2B5EF4-FFF2-40B4-BE49-F238E27FC236}">
                <a16:creationId xmlns:a16="http://schemas.microsoft.com/office/drawing/2014/main" id="{D9B2BF9B-6559-4442-A0A7-43624A797BAC}"/>
              </a:ext>
            </a:extLst>
          </p:cNvPr>
          <p:cNvSpPr/>
          <p:nvPr/>
        </p:nvSpPr>
        <p:spPr>
          <a:xfrm>
            <a:off x="197221" y="1626191"/>
            <a:ext cx="2644588" cy="2835354"/>
          </a:xfrm>
          <a:prstGeom prst="wedgeRoundRectCallout">
            <a:avLst/>
          </a:prstGeom>
          <a:solidFill>
            <a:srgbClr val="E3CEFE"/>
          </a:solidFill>
        </p:spPr>
        <p:txBody>
          <a:bodyPr wrap="square" lIns="91440" tIns="45720" rIns="91440" bIns="45720" rtlCol="0" anchor="t">
            <a:spAutoFit/>
          </a:bodyPr>
          <a:lstStyle/>
          <a:p>
            <a:r>
              <a:rPr lang="en-US">
                <a:ea typeface="+mn-lt"/>
                <a:cs typeface="+mn-lt"/>
              </a:rPr>
              <a:t>There are so many free things that happened during COVID, a lot of free educational </a:t>
            </a:r>
            <a:r>
              <a:rPr lang="en-GB">
                <a:ea typeface="+mn-lt"/>
                <a:cs typeface="+mn-lt"/>
              </a:rPr>
              <a:t>resources</a:t>
            </a:r>
            <a:r>
              <a:rPr lang="en-US">
                <a:ea typeface="+mn-lt"/>
                <a:cs typeface="+mn-lt"/>
              </a:rPr>
              <a:t>, some exercises I was able to tap into, so that was how we were able to manage.</a:t>
            </a:r>
          </a:p>
        </p:txBody>
      </p:sp>
      <p:sp>
        <p:nvSpPr>
          <p:cNvPr id="14" name="Speech Bubble: Rectangle with Corners Rounded 13">
            <a:extLst>
              <a:ext uri="{FF2B5EF4-FFF2-40B4-BE49-F238E27FC236}">
                <a16:creationId xmlns:a16="http://schemas.microsoft.com/office/drawing/2014/main" id="{914E8D5D-C61C-46B6-B6A6-CA15AA503322}"/>
              </a:ext>
            </a:extLst>
          </p:cNvPr>
          <p:cNvSpPr/>
          <p:nvPr/>
        </p:nvSpPr>
        <p:spPr>
          <a:xfrm>
            <a:off x="196396" y="5239617"/>
            <a:ext cx="3148852" cy="1328023"/>
          </a:xfrm>
          <a:prstGeom prst="wedgeRoundRectCallout">
            <a:avLst/>
          </a:prstGeom>
          <a:solidFill>
            <a:srgbClr val="E3CEFE"/>
          </a:solidFill>
        </p:spPr>
        <p:txBody>
          <a:bodyPr wrap="square" lIns="91440" tIns="45720" rIns="91440" bIns="45720" rtlCol="0" anchor="t">
            <a:spAutoFit/>
          </a:bodyPr>
          <a:lstStyle/>
          <a:p>
            <a:r>
              <a:rPr lang="en-US">
                <a:ea typeface="+mn-lt"/>
                <a:cs typeface="+mn-lt"/>
              </a:rPr>
              <a:t>They had access to laptops and tablets but that's because the charity was there, offering us support.</a:t>
            </a:r>
          </a:p>
        </p:txBody>
      </p:sp>
      <p:sp>
        <p:nvSpPr>
          <p:cNvPr id="15" name="Speech Bubble: Rectangle with Corners Rounded 14">
            <a:extLst>
              <a:ext uri="{FF2B5EF4-FFF2-40B4-BE49-F238E27FC236}">
                <a16:creationId xmlns:a16="http://schemas.microsoft.com/office/drawing/2014/main" id="{45A9993B-D9DA-4A23-B152-F7396F9D2B9E}"/>
              </a:ext>
            </a:extLst>
          </p:cNvPr>
          <p:cNvSpPr/>
          <p:nvPr/>
        </p:nvSpPr>
        <p:spPr>
          <a:xfrm>
            <a:off x="4038598" y="6042430"/>
            <a:ext cx="3034552" cy="715089"/>
          </a:xfrm>
          <a:prstGeom prst="wedgeRoundRectCallout">
            <a:avLst/>
          </a:prstGeom>
          <a:solidFill>
            <a:srgbClr val="E3CEFE"/>
          </a:solidFill>
        </p:spPr>
        <p:txBody>
          <a:bodyPr wrap="square" lIns="91440" tIns="45720" rIns="91440" bIns="45720" rtlCol="0" anchor="t">
            <a:spAutoFit/>
          </a:bodyPr>
          <a:lstStyle/>
          <a:p>
            <a:r>
              <a:rPr lang="en-US">
                <a:ea typeface="+mn-lt"/>
                <a:cs typeface="+mn-lt"/>
              </a:rPr>
              <a:t>Just try to keep the routines as normal as possible.</a:t>
            </a:r>
          </a:p>
        </p:txBody>
      </p:sp>
      <p:sp>
        <p:nvSpPr>
          <p:cNvPr id="17" name="Speech Bubble: Rectangle with Corners Rounded 16">
            <a:extLst>
              <a:ext uri="{FF2B5EF4-FFF2-40B4-BE49-F238E27FC236}">
                <a16:creationId xmlns:a16="http://schemas.microsoft.com/office/drawing/2014/main" id="{44136559-9632-4599-9CA2-716DB400FB0E}"/>
              </a:ext>
            </a:extLst>
          </p:cNvPr>
          <p:cNvSpPr/>
          <p:nvPr/>
        </p:nvSpPr>
        <p:spPr>
          <a:xfrm>
            <a:off x="8250889" y="5528875"/>
            <a:ext cx="3570192" cy="1021556"/>
          </a:xfrm>
          <a:prstGeom prst="wedgeRoundRectCallout">
            <a:avLst/>
          </a:prstGeom>
          <a:solidFill>
            <a:srgbClr val="E3CEFE"/>
          </a:solidFill>
        </p:spPr>
        <p:txBody>
          <a:bodyPr wrap="square" lIns="91440" tIns="45720" rIns="91440" bIns="45720" rtlCol="0" anchor="t">
            <a:spAutoFit/>
          </a:bodyPr>
          <a:lstStyle/>
          <a:p>
            <a:r>
              <a:rPr lang="en-US">
                <a:ea typeface="+mn-lt"/>
                <a:cs typeface="+mn-lt"/>
              </a:rPr>
              <a:t>We all support each other when we're struggling, and especially with the children as well. [Refuge]</a:t>
            </a:r>
            <a:endParaRPr lang="en-US"/>
          </a:p>
        </p:txBody>
      </p:sp>
    </p:spTree>
    <p:extLst>
      <p:ext uri="{BB962C8B-B14F-4D97-AF65-F5344CB8AC3E}">
        <p14:creationId xmlns:p14="http://schemas.microsoft.com/office/powerpoint/2010/main" val="206911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8" descr="A picture containing person, indoor, wall, young&#10;&#10;Description automatically generated">
            <a:extLst>
              <a:ext uri="{FF2B5EF4-FFF2-40B4-BE49-F238E27FC236}">
                <a16:creationId xmlns:a16="http://schemas.microsoft.com/office/drawing/2014/main" id="{F38FB5C6-B26A-4F99-BBF7-AFBE2C982B2A}"/>
              </a:ext>
            </a:extLst>
          </p:cNvPr>
          <p:cNvPicPr>
            <a:picLocks noChangeAspect="1"/>
          </p:cNvPicPr>
          <p:nvPr/>
        </p:nvPicPr>
        <p:blipFill>
          <a:blip r:embed="rId2"/>
          <a:stretch>
            <a:fillRect/>
          </a:stretch>
        </p:blipFill>
        <p:spPr>
          <a:xfrm>
            <a:off x="-4482" y="524125"/>
            <a:ext cx="12200964" cy="8319869"/>
          </a:xfrm>
          <a:prstGeom prst="rect">
            <a:avLst/>
          </a:prstGeom>
        </p:spPr>
      </p:pic>
      <p:sp>
        <p:nvSpPr>
          <p:cNvPr id="4" name="Rectangle 3">
            <a:extLst>
              <a:ext uri="{FF2B5EF4-FFF2-40B4-BE49-F238E27FC236}">
                <a16:creationId xmlns:a16="http://schemas.microsoft.com/office/drawing/2014/main" id="{17862F24-0971-4F4F-B93C-23A35CC3414F}"/>
              </a:ext>
            </a:extLst>
          </p:cNvPr>
          <p:cNvSpPr/>
          <p:nvPr/>
        </p:nvSpPr>
        <p:spPr>
          <a:xfrm>
            <a:off x="1" y="0"/>
            <a:ext cx="12192000" cy="1368761"/>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8031F88D-7E1F-43FF-8BB5-D09A36390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6" name="Title 12">
            <a:extLst>
              <a:ext uri="{FF2B5EF4-FFF2-40B4-BE49-F238E27FC236}">
                <a16:creationId xmlns:a16="http://schemas.microsoft.com/office/drawing/2014/main" id="{E2D234CC-F8ED-47A3-BE9B-72CC906E2886}"/>
              </a:ext>
            </a:extLst>
          </p:cNvPr>
          <p:cNvSpPr txBox="1">
            <a:spLocks/>
          </p:cNvSpPr>
          <p:nvPr/>
        </p:nvSpPr>
        <p:spPr>
          <a:xfrm>
            <a:off x="1617139" y="168422"/>
            <a:ext cx="9478209" cy="1200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Calibri"/>
                <a:ea typeface="+mn-ea"/>
                <a:cs typeface="Calibri"/>
              </a:rPr>
              <a:t>Creative outputs to raise awareness</a:t>
            </a:r>
            <a:endParaRPr lang="en-US">
              <a:ea typeface="+mn-ea"/>
            </a:endParaRPr>
          </a:p>
        </p:txBody>
      </p:sp>
      <p:sp>
        <p:nvSpPr>
          <p:cNvPr id="2" name="TextBox 1">
            <a:extLst>
              <a:ext uri="{FF2B5EF4-FFF2-40B4-BE49-F238E27FC236}">
                <a16:creationId xmlns:a16="http://schemas.microsoft.com/office/drawing/2014/main" id="{587F8763-E800-42A6-ADE9-403F41E5EB10}"/>
              </a:ext>
            </a:extLst>
          </p:cNvPr>
          <p:cNvSpPr txBox="1"/>
          <p:nvPr/>
        </p:nvSpPr>
        <p:spPr>
          <a:xfrm>
            <a:off x="801248" y="1540701"/>
            <a:ext cx="10351243" cy="954107"/>
          </a:xfrm>
          <a:prstGeom prst="rect">
            <a:avLst/>
          </a:prstGeom>
          <a:solidFill>
            <a:srgbClr val="E3CE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2000">
                <a:cs typeface="Calibri"/>
              </a:rPr>
              <a:t>Creative arts engages with the public </a:t>
            </a:r>
            <a:endParaRPr lang="en-US">
              <a:cs typeface="Calibri"/>
            </a:endParaRPr>
          </a:p>
          <a:p>
            <a:pPr marL="285750" indent="-285750">
              <a:buFont typeface="Arial,Sans-Serif"/>
              <a:buChar char="•"/>
            </a:pPr>
            <a:r>
              <a:rPr lang="en-US" sz="2000">
                <a:cs typeface="Calibri"/>
              </a:rPr>
              <a:t>Raises awareness of both the issues surrounding TA, and the CHAMPIONS Project</a:t>
            </a:r>
            <a:endParaRPr lang="en-US">
              <a:cs typeface="Calibri"/>
            </a:endParaRPr>
          </a:p>
          <a:p>
            <a:pPr marL="285750" indent="-285750">
              <a:buFont typeface="Arial"/>
              <a:buChar char="•"/>
            </a:pPr>
            <a:endParaRPr lang="en-GB" sz="1600">
              <a:cs typeface="Calibri"/>
            </a:endParaRPr>
          </a:p>
        </p:txBody>
      </p:sp>
      <p:graphicFrame>
        <p:nvGraphicFramePr>
          <p:cNvPr id="7" name="Diagram 7">
            <a:extLst>
              <a:ext uri="{FF2B5EF4-FFF2-40B4-BE49-F238E27FC236}">
                <a16:creationId xmlns:a16="http://schemas.microsoft.com/office/drawing/2014/main" id="{B9BEE011-8B4A-47BE-8159-855895369D73}"/>
              </a:ext>
            </a:extLst>
          </p:cNvPr>
          <p:cNvGraphicFramePr/>
          <p:nvPr>
            <p:extLst>
              <p:ext uri="{D42A27DB-BD31-4B8C-83A1-F6EECF244321}">
                <p14:modId xmlns:p14="http://schemas.microsoft.com/office/powerpoint/2010/main" val="1009113355"/>
              </p:ext>
            </p:extLst>
          </p:nvPr>
        </p:nvGraphicFramePr>
        <p:xfrm>
          <a:off x="992038" y="2649748"/>
          <a:ext cx="10207923"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5102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62F24-0971-4F4F-B93C-23A35CC3414F}"/>
              </a:ext>
            </a:extLst>
          </p:cNvPr>
          <p:cNvSpPr/>
          <p:nvPr/>
        </p:nvSpPr>
        <p:spPr>
          <a:xfrm>
            <a:off x="1" y="0"/>
            <a:ext cx="12192000" cy="1368761"/>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pic>
        <p:nvPicPr>
          <p:cNvPr id="13" name="Picture 13">
            <a:extLst>
              <a:ext uri="{FF2B5EF4-FFF2-40B4-BE49-F238E27FC236}">
                <a16:creationId xmlns:a16="http://schemas.microsoft.com/office/drawing/2014/main" id="{430F53DE-AF89-4A5D-978B-10BD26286E9A}"/>
              </a:ext>
            </a:extLst>
          </p:cNvPr>
          <p:cNvPicPr>
            <a:picLocks noChangeAspect="1"/>
          </p:cNvPicPr>
          <p:nvPr/>
        </p:nvPicPr>
        <p:blipFill>
          <a:blip r:embed="rId2"/>
          <a:stretch>
            <a:fillRect/>
          </a:stretch>
        </p:blipFill>
        <p:spPr>
          <a:xfrm>
            <a:off x="-364934" y="1673187"/>
            <a:ext cx="2743200" cy="2324100"/>
          </a:xfrm>
          <a:prstGeom prst="rect">
            <a:avLst/>
          </a:prstGeom>
        </p:spPr>
      </p:pic>
      <p:pic>
        <p:nvPicPr>
          <p:cNvPr id="14" name="Picture 14">
            <a:extLst>
              <a:ext uri="{FF2B5EF4-FFF2-40B4-BE49-F238E27FC236}">
                <a16:creationId xmlns:a16="http://schemas.microsoft.com/office/drawing/2014/main" id="{899E79C7-5541-44C1-BF38-D135F69BF7FF}"/>
              </a:ext>
            </a:extLst>
          </p:cNvPr>
          <p:cNvPicPr>
            <a:picLocks noChangeAspect="1"/>
          </p:cNvPicPr>
          <p:nvPr/>
        </p:nvPicPr>
        <p:blipFill>
          <a:blip r:embed="rId3"/>
          <a:stretch>
            <a:fillRect/>
          </a:stretch>
        </p:blipFill>
        <p:spPr>
          <a:xfrm>
            <a:off x="2623965" y="4506013"/>
            <a:ext cx="3543300" cy="250507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8031F88D-7E1F-43FF-8BB5-D09A36390F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6" name="Title 12">
            <a:extLst>
              <a:ext uri="{FF2B5EF4-FFF2-40B4-BE49-F238E27FC236}">
                <a16:creationId xmlns:a16="http://schemas.microsoft.com/office/drawing/2014/main" id="{E2D234CC-F8ED-47A3-BE9B-72CC906E2886}"/>
              </a:ext>
            </a:extLst>
          </p:cNvPr>
          <p:cNvSpPr txBox="1">
            <a:spLocks/>
          </p:cNvSpPr>
          <p:nvPr/>
        </p:nvSpPr>
        <p:spPr>
          <a:xfrm>
            <a:off x="1617139" y="168422"/>
            <a:ext cx="9478209" cy="1200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Calibri"/>
                <a:ea typeface="+mn-ea"/>
                <a:cs typeface="Calibri"/>
              </a:rPr>
              <a:t>Children's art workshops</a:t>
            </a:r>
            <a:endParaRPr lang="en-US" err="1">
              <a:ea typeface="+mn-ea"/>
            </a:endParaRPr>
          </a:p>
        </p:txBody>
      </p:sp>
      <p:pic>
        <p:nvPicPr>
          <p:cNvPr id="10" name="Picture 10" descr="Diagram&#10;&#10;Description automatically generated">
            <a:extLst>
              <a:ext uri="{FF2B5EF4-FFF2-40B4-BE49-F238E27FC236}">
                <a16:creationId xmlns:a16="http://schemas.microsoft.com/office/drawing/2014/main" id="{10193B3E-D05B-4F72-BB27-86F1867734BB}"/>
              </a:ext>
            </a:extLst>
          </p:cNvPr>
          <p:cNvPicPr>
            <a:picLocks noChangeAspect="1"/>
          </p:cNvPicPr>
          <p:nvPr/>
        </p:nvPicPr>
        <p:blipFill>
          <a:blip r:embed="rId5"/>
          <a:stretch>
            <a:fillRect/>
          </a:stretch>
        </p:blipFill>
        <p:spPr>
          <a:xfrm>
            <a:off x="6167211" y="5101884"/>
            <a:ext cx="2752725" cy="1752600"/>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3AD3BD8C-EE1A-46B9-BC5B-72BF31945ED6}"/>
              </a:ext>
            </a:extLst>
          </p:cNvPr>
          <p:cNvPicPr>
            <a:picLocks noChangeAspect="1"/>
          </p:cNvPicPr>
          <p:nvPr/>
        </p:nvPicPr>
        <p:blipFill>
          <a:blip r:embed="rId6"/>
          <a:stretch>
            <a:fillRect/>
          </a:stretch>
        </p:blipFill>
        <p:spPr>
          <a:xfrm>
            <a:off x="5280395" y="3089464"/>
            <a:ext cx="2752725" cy="2000250"/>
          </a:xfrm>
          <a:prstGeom prst="rect">
            <a:avLst/>
          </a:prstGeom>
        </p:spPr>
      </p:pic>
      <p:pic>
        <p:nvPicPr>
          <p:cNvPr id="8" name="Picture 12">
            <a:extLst>
              <a:ext uri="{FF2B5EF4-FFF2-40B4-BE49-F238E27FC236}">
                <a16:creationId xmlns:a16="http://schemas.microsoft.com/office/drawing/2014/main" id="{9C173DA4-97CF-4AFE-951D-554C92C7EA0D}"/>
              </a:ext>
            </a:extLst>
          </p:cNvPr>
          <p:cNvPicPr>
            <a:picLocks noChangeAspect="1"/>
          </p:cNvPicPr>
          <p:nvPr/>
        </p:nvPicPr>
        <p:blipFill>
          <a:blip r:embed="rId7"/>
          <a:stretch>
            <a:fillRect/>
          </a:stretch>
        </p:blipFill>
        <p:spPr>
          <a:xfrm>
            <a:off x="9453277" y="-2869"/>
            <a:ext cx="2743200" cy="1943100"/>
          </a:xfrm>
          <a:prstGeom prst="rect">
            <a:avLst/>
          </a:prstGeom>
        </p:spPr>
      </p:pic>
      <p:sp>
        <p:nvSpPr>
          <p:cNvPr id="2" name="TextBox 1">
            <a:extLst>
              <a:ext uri="{FF2B5EF4-FFF2-40B4-BE49-F238E27FC236}">
                <a16:creationId xmlns:a16="http://schemas.microsoft.com/office/drawing/2014/main" id="{587F8763-E800-42A6-ADE9-403F41E5EB10}"/>
              </a:ext>
            </a:extLst>
          </p:cNvPr>
          <p:cNvSpPr txBox="1"/>
          <p:nvPr/>
        </p:nvSpPr>
        <p:spPr>
          <a:xfrm>
            <a:off x="1654340" y="1412172"/>
            <a:ext cx="9764391" cy="1200329"/>
          </a:xfrm>
          <a:prstGeom prst="rect">
            <a:avLst/>
          </a:prstGeom>
          <a:solidFill>
            <a:srgbClr val="E3CE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cs typeface="Calibri"/>
              </a:rPr>
              <a:t>Graffwerk led a series of art workshops for children in Newham, London</a:t>
            </a:r>
          </a:p>
          <a:p>
            <a:pPr marL="342900" indent="-342900">
              <a:buFont typeface="Arial"/>
              <a:buChar char="•"/>
            </a:pPr>
            <a:r>
              <a:rPr lang="en-GB" sz="2400">
                <a:ea typeface="+mn-lt"/>
                <a:cs typeface="+mn-lt"/>
              </a:rPr>
              <a:t>Creative ways to support young people to express the importance of the home, young people's dreams for the future </a:t>
            </a:r>
            <a:endParaRPr lang="en-GB" sz="2400">
              <a:cs typeface="Calibri"/>
            </a:endParaRPr>
          </a:p>
        </p:txBody>
      </p:sp>
      <p:pic>
        <p:nvPicPr>
          <p:cNvPr id="12" name="Picture 12" descr="Diagram, whiteboard&#10;&#10;Description automatically generated">
            <a:extLst>
              <a:ext uri="{FF2B5EF4-FFF2-40B4-BE49-F238E27FC236}">
                <a16:creationId xmlns:a16="http://schemas.microsoft.com/office/drawing/2014/main" id="{0E8C5612-8CAC-4E55-A33B-74F37148ED6F}"/>
              </a:ext>
            </a:extLst>
          </p:cNvPr>
          <p:cNvPicPr>
            <a:picLocks noChangeAspect="1"/>
          </p:cNvPicPr>
          <p:nvPr/>
        </p:nvPicPr>
        <p:blipFill>
          <a:blip r:embed="rId8"/>
          <a:stretch>
            <a:fillRect/>
          </a:stretch>
        </p:blipFill>
        <p:spPr>
          <a:xfrm>
            <a:off x="7957875" y="2333595"/>
            <a:ext cx="4419600" cy="3114675"/>
          </a:xfrm>
          <a:prstGeom prst="rect">
            <a:avLst/>
          </a:prstGeom>
        </p:spPr>
      </p:pic>
      <p:pic>
        <p:nvPicPr>
          <p:cNvPr id="3" name="Picture 6">
            <a:extLst>
              <a:ext uri="{FF2B5EF4-FFF2-40B4-BE49-F238E27FC236}">
                <a16:creationId xmlns:a16="http://schemas.microsoft.com/office/drawing/2014/main" id="{9A6F7CBD-30A5-4730-A2F9-AFDCD33C0D5B}"/>
              </a:ext>
            </a:extLst>
          </p:cNvPr>
          <p:cNvPicPr>
            <a:picLocks noChangeAspect="1"/>
          </p:cNvPicPr>
          <p:nvPr/>
        </p:nvPicPr>
        <p:blipFill>
          <a:blip r:embed="rId9"/>
          <a:stretch>
            <a:fillRect/>
          </a:stretch>
        </p:blipFill>
        <p:spPr>
          <a:xfrm>
            <a:off x="2594128" y="2676755"/>
            <a:ext cx="2743200" cy="2000250"/>
          </a:xfrm>
          <a:prstGeom prst="rect">
            <a:avLst/>
          </a:prstGeom>
        </p:spPr>
      </p:pic>
      <p:pic>
        <p:nvPicPr>
          <p:cNvPr id="7" name="Picture 7">
            <a:extLst>
              <a:ext uri="{FF2B5EF4-FFF2-40B4-BE49-F238E27FC236}">
                <a16:creationId xmlns:a16="http://schemas.microsoft.com/office/drawing/2014/main" id="{723E4BF9-D3D0-4008-87D4-CFA6B632C132}"/>
              </a:ext>
            </a:extLst>
          </p:cNvPr>
          <p:cNvPicPr>
            <a:picLocks noChangeAspect="1"/>
          </p:cNvPicPr>
          <p:nvPr/>
        </p:nvPicPr>
        <p:blipFill>
          <a:blip r:embed="rId10"/>
          <a:stretch>
            <a:fillRect/>
          </a:stretch>
        </p:blipFill>
        <p:spPr>
          <a:xfrm>
            <a:off x="1148" y="3297027"/>
            <a:ext cx="2743200" cy="3562350"/>
          </a:xfrm>
          <a:prstGeom prst="rect">
            <a:avLst/>
          </a:prstGeom>
        </p:spPr>
      </p:pic>
      <p:pic>
        <p:nvPicPr>
          <p:cNvPr id="15" name="Picture 15">
            <a:extLst>
              <a:ext uri="{FF2B5EF4-FFF2-40B4-BE49-F238E27FC236}">
                <a16:creationId xmlns:a16="http://schemas.microsoft.com/office/drawing/2014/main" id="{5DC840BE-2A8B-42B9-B9A5-36D3DB72BF2B}"/>
              </a:ext>
            </a:extLst>
          </p:cNvPr>
          <p:cNvPicPr>
            <a:picLocks noChangeAspect="1"/>
          </p:cNvPicPr>
          <p:nvPr/>
        </p:nvPicPr>
        <p:blipFill>
          <a:blip r:embed="rId11"/>
          <a:stretch>
            <a:fillRect/>
          </a:stretch>
        </p:blipFill>
        <p:spPr>
          <a:xfrm>
            <a:off x="8789395" y="5263997"/>
            <a:ext cx="2743200" cy="1743075"/>
          </a:xfrm>
          <a:prstGeom prst="rect">
            <a:avLst/>
          </a:prstGeom>
        </p:spPr>
      </p:pic>
    </p:spTree>
    <p:extLst>
      <p:ext uri="{BB962C8B-B14F-4D97-AF65-F5344CB8AC3E}">
        <p14:creationId xmlns:p14="http://schemas.microsoft.com/office/powerpoint/2010/main" val="46664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DAA"/>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49513C2-D22F-4368-A02D-59FDC4D385B1}"/>
              </a:ext>
            </a:extLst>
          </p:cNvPr>
          <p:cNvSpPr/>
          <p:nvPr/>
        </p:nvSpPr>
        <p:spPr>
          <a:xfrm>
            <a:off x="123825" y="1628775"/>
            <a:ext cx="11963400" cy="4048125"/>
          </a:xfrm>
          <a:prstGeom prst="rect">
            <a:avLst/>
          </a:prstGeom>
          <a:solidFill>
            <a:srgbClr val="DB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9">
            <a:extLst>
              <a:ext uri="{FF2B5EF4-FFF2-40B4-BE49-F238E27FC236}">
                <a16:creationId xmlns:a16="http://schemas.microsoft.com/office/drawing/2014/main" id="{3F594175-D006-4BFA-859A-628030780FE8}"/>
              </a:ext>
            </a:extLst>
          </p:cNvPr>
          <p:cNvPicPr>
            <a:picLocks noChangeAspect="1"/>
          </p:cNvPicPr>
          <p:nvPr/>
        </p:nvPicPr>
        <p:blipFill rotWithShape="1">
          <a:blip r:embed="rId2"/>
          <a:srcRect l="70117" b="17477"/>
          <a:stretch/>
        </p:blipFill>
        <p:spPr>
          <a:xfrm>
            <a:off x="10106025" y="3712929"/>
            <a:ext cx="1457326" cy="1433569"/>
          </a:xfrm>
          <a:prstGeom prst="rect">
            <a:avLst/>
          </a:prstGeom>
        </p:spPr>
      </p:pic>
      <p:pic>
        <p:nvPicPr>
          <p:cNvPr id="6" name="Picture 5" descr="A picture containing application&#10;&#10;Description automatically generated">
            <a:extLst>
              <a:ext uri="{FF2B5EF4-FFF2-40B4-BE49-F238E27FC236}">
                <a16:creationId xmlns:a16="http://schemas.microsoft.com/office/drawing/2014/main" id="{D0D77C10-F794-4E43-86C7-1FBD8D69F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6911" y="6192088"/>
            <a:ext cx="2209800" cy="562111"/>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7E6391D7-5870-45E4-B9EA-BBA385526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694" y="6118642"/>
            <a:ext cx="707572" cy="707572"/>
          </a:xfrm>
          <a:prstGeom prst="rect">
            <a:avLst/>
          </a:prstGeom>
        </p:spPr>
      </p:pic>
      <p:sp>
        <p:nvSpPr>
          <p:cNvPr id="8" name="TextBox 3">
            <a:extLst>
              <a:ext uri="{FF2B5EF4-FFF2-40B4-BE49-F238E27FC236}">
                <a16:creationId xmlns:a16="http://schemas.microsoft.com/office/drawing/2014/main" id="{866A8B33-85E0-49DF-B1C1-96DFC522C8C2}"/>
              </a:ext>
            </a:extLst>
          </p:cNvPr>
          <p:cNvSpPr txBox="1"/>
          <p:nvPr/>
        </p:nvSpPr>
        <p:spPr>
          <a:xfrm>
            <a:off x="9276656" y="6354038"/>
            <a:ext cx="29108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i="0">
                <a:solidFill>
                  <a:srgbClr val="221333"/>
                </a:solidFill>
                <a:effectLst/>
              </a:rPr>
              <a:t>This grant is funded by ESRC as part of UK Research and Innovation rapid response COVID 19.</a:t>
            </a:r>
            <a:endParaRPr lang="en-GB" sz="1000"/>
          </a:p>
        </p:txBody>
      </p:sp>
      <p:pic>
        <p:nvPicPr>
          <p:cNvPr id="9" name="Picture 8" descr="Logo&#10;&#10;Description automatically generated">
            <a:extLst>
              <a:ext uri="{FF2B5EF4-FFF2-40B4-BE49-F238E27FC236}">
                <a16:creationId xmlns:a16="http://schemas.microsoft.com/office/drawing/2014/main" id="{B0404F73-A8EC-4D98-9300-E6DC2BD706BA}"/>
              </a:ext>
            </a:extLst>
          </p:cNvPr>
          <p:cNvPicPr>
            <a:picLocks noChangeAspect="1"/>
          </p:cNvPicPr>
          <p:nvPr/>
        </p:nvPicPr>
        <p:blipFill>
          <a:blip r:embed="rId5"/>
          <a:stretch>
            <a:fillRect/>
          </a:stretch>
        </p:blipFill>
        <p:spPr>
          <a:xfrm>
            <a:off x="6009701" y="6118434"/>
            <a:ext cx="695899" cy="707953"/>
          </a:xfrm>
          <a:prstGeom prst="rect">
            <a:avLst/>
          </a:prstGeom>
        </p:spPr>
      </p:pic>
      <p:pic>
        <p:nvPicPr>
          <p:cNvPr id="10" name="Picture 9" descr="Logo, company name&#10;&#10;Description automatically generated">
            <a:extLst>
              <a:ext uri="{FF2B5EF4-FFF2-40B4-BE49-F238E27FC236}">
                <a16:creationId xmlns:a16="http://schemas.microsoft.com/office/drawing/2014/main" id="{5BD9AB74-EC12-4302-A810-F3642C7DF39F}"/>
              </a:ext>
            </a:extLst>
          </p:cNvPr>
          <p:cNvPicPr>
            <a:picLocks noChangeAspect="1"/>
          </p:cNvPicPr>
          <p:nvPr/>
        </p:nvPicPr>
        <p:blipFill>
          <a:blip r:embed="rId6"/>
          <a:stretch>
            <a:fillRect/>
          </a:stretch>
        </p:blipFill>
        <p:spPr>
          <a:xfrm>
            <a:off x="5156123" y="6115509"/>
            <a:ext cx="750525" cy="713802"/>
          </a:xfrm>
          <a:prstGeom prst="rect">
            <a:avLst/>
          </a:prstGeom>
        </p:spPr>
      </p:pic>
      <p:pic>
        <p:nvPicPr>
          <p:cNvPr id="11" name="Picture 10" descr="Diagram&#10;&#10;Description automatically generated">
            <a:extLst>
              <a:ext uri="{FF2B5EF4-FFF2-40B4-BE49-F238E27FC236}">
                <a16:creationId xmlns:a16="http://schemas.microsoft.com/office/drawing/2014/main" id="{CCBEE906-C173-4110-B050-1670B639E48B}"/>
              </a:ext>
            </a:extLst>
          </p:cNvPr>
          <p:cNvPicPr>
            <a:picLocks noChangeAspect="1"/>
          </p:cNvPicPr>
          <p:nvPr/>
        </p:nvPicPr>
        <p:blipFill>
          <a:blip r:embed="rId7"/>
          <a:stretch>
            <a:fillRect/>
          </a:stretch>
        </p:blipFill>
        <p:spPr>
          <a:xfrm>
            <a:off x="4585312" y="6116483"/>
            <a:ext cx="469136" cy="711852"/>
          </a:xfrm>
          <a:prstGeom prst="rect">
            <a:avLst/>
          </a:prstGeom>
        </p:spPr>
      </p:pic>
      <p:pic>
        <p:nvPicPr>
          <p:cNvPr id="12" name="Picture 11" descr="Text&#10;&#10;Description automatically generated">
            <a:extLst>
              <a:ext uri="{FF2B5EF4-FFF2-40B4-BE49-F238E27FC236}">
                <a16:creationId xmlns:a16="http://schemas.microsoft.com/office/drawing/2014/main" id="{1C606973-DE24-40AC-95A2-64148F2D1837}"/>
              </a:ext>
            </a:extLst>
          </p:cNvPr>
          <p:cNvPicPr>
            <a:picLocks noChangeAspect="1"/>
          </p:cNvPicPr>
          <p:nvPr/>
        </p:nvPicPr>
        <p:blipFill>
          <a:blip r:embed="rId8"/>
          <a:stretch>
            <a:fillRect/>
          </a:stretch>
        </p:blipFill>
        <p:spPr>
          <a:xfrm>
            <a:off x="2029915" y="6117404"/>
            <a:ext cx="1583789" cy="710243"/>
          </a:xfrm>
          <a:prstGeom prst="rect">
            <a:avLst/>
          </a:prstGeom>
        </p:spPr>
      </p:pic>
      <p:pic>
        <p:nvPicPr>
          <p:cNvPr id="13" name="Picture 12">
            <a:extLst>
              <a:ext uri="{FF2B5EF4-FFF2-40B4-BE49-F238E27FC236}">
                <a16:creationId xmlns:a16="http://schemas.microsoft.com/office/drawing/2014/main" id="{ABFEB9B8-8211-42F6-9FA4-E17B156A8B88}"/>
              </a:ext>
            </a:extLst>
          </p:cNvPr>
          <p:cNvPicPr>
            <a:picLocks noChangeAspect="1"/>
          </p:cNvPicPr>
          <p:nvPr/>
        </p:nvPicPr>
        <p:blipFill>
          <a:blip r:embed="rId9"/>
          <a:stretch>
            <a:fillRect/>
          </a:stretch>
        </p:blipFill>
        <p:spPr>
          <a:xfrm>
            <a:off x="1837" y="6203129"/>
            <a:ext cx="1933689" cy="566335"/>
          </a:xfrm>
          <a:prstGeom prst="rect">
            <a:avLst/>
          </a:prstGeom>
        </p:spPr>
      </p:pic>
      <p:sp>
        <p:nvSpPr>
          <p:cNvPr id="15" name="Title 12">
            <a:extLst>
              <a:ext uri="{FF2B5EF4-FFF2-40B4-BE49-F238E27FC236}">
                <a16:creationId xmlns:a16="http://schemas.microsoft.com/office/drawing/2014/main" id="{3D0E0E95-A8DD-4C90-9D84-9A5DEFCB49C5}"/>
              </a:ext>
            </a:extLst>
          </p:cNvPr>
          <p:cNvSpPr txBox="1">
            <a:spLocks/>
          </p:cNvSpPr>
          <p:nvPr/>
        </p:nvSpPr>
        <p:spPr>
          <a:xfrm>
            <a:off x="1617139" y="168421"/>
            <a:ext cx="9774383" cy="1200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4A148C"/>
                </a:solidFill>
                <a:latin typeface="Calibri"/>
                <a:ea typeface="+mn-ea"/>
                <a:cs typeface="Calibri"/>
              </a:rPr>
              <a:t>CHAMPIONS Project: </a:t>
            </a:r>
            <a:r>
              <a:rPr lang="en-GB" sz="4000" b="1">
                <a:solidFill>
                  <a:srgbClr val="4A148C"/>
                </a:solidFill>
                <a:latin typeface="Calibri"/>
                <a:ea typeface="+mn-ea"/>
                <a:cs typeface="Calibri"/>
              </a:rPr>
              <a:t>The future </a:t>
            </a:r>
            <a:br>
              <a:rPr lang="en-GB" sz="1800" b="1" dirty="0">
                <a:latin typeface="+mn-lt"/>
                <a:ea typeface="+mn-ea"/>
                <a:cs typeface="+mn-cs"/>
              </a:rPr>
            </a:br>
            <a:endParaRPr lang="en-GB" sz="1800" b="1" dirty="0">
              <a:solidFill>
                <a:srgbClr val="4A148C"/>
              </a:solidFill>
              <a:latin typeface="Calibri"/>
              <a:ea typeface="+mn-ea"/>
              <a:cs typeface="Calibri"/>
            </a:endParaRPr>
          </a:p>
        </p:txBody>
      </p:sp>
      <p:pic>
        <p:nvPicPr>
          <p:cNvPr id="17" name="Picture 16" descr="Diagram&#10;&#10;Description automatically generated with medium confidence">
            <a:extLst>
              <a:ext uri="{FF2B5EF4-FFF2-40B4-BE49-F238E27FC236}">
                <a16:creationId xmlns:a16="http://schemas.microsoft.com/office/drawing/2014/main" id="{FDDD97F5-A109-46B0-94E8-AACD4CA7F5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pic>
        <p:nvPicPr>
          <p:cNvPr id="2" name="Picture 3">
            <a:extLst>
              <a:ext uri="{FF2B5EF4-FFF2-40B4-BE49-F238E27FC236}">
                <a16:creationId xmlns:a16="http://schemas.microsoft.com/office/drawing/2014/main" id="{1C3BD47D-BC4E-458C-BC9A-5BAD4312FA5B}"/>
              </a:ext>
            </a:extLst>
          </p:cNvPr>
          <p:cNvPicPr>
            <a:picLocks noChangeAspect="1"/>
          </p:cNvPicPr>
          <p:nvPr/>
        </p:nvPicPr>
        <p:blipFill>
          <a:blip r:embed="rId11"/>
          <a:stretch>
            <a:fillRect/>
          </a:stretch>
        </p:blipFill>
        <p:spPr>
          <a:xfrm>
            <a:off x="247650" y="1906512"/>
            <a:ext cx="4972050" cy="1721000"/>
          </a:xfrm>
          <a:prstGeom prst="rect">
            <a:avLst/>
          </a:prstGeom>
        </p:spPr>
      </p:pic>
      <p:pic>
        <p:nvPicPr>
          <p:cNvPr id="4" name="Picture 4">
            <a:extLst>
              <a:ext uri="{FF2B5EF4-FFF2-40B4-BE49-F238E27FC236}">
                <a16:creationId xmlns:a16="http://schemas.microsoft.com/office/drawing/2014/main" id="{8C211278-9954-4D20-8010-3E2D06A3C37E}"/>
              </a:ext>
            </a:extLst>
          </p:cNvPr>
          <p:cNvPicPr>
            <a:picLocks noChangeAspect="1"/>
          </p:cNvPicPr>
          <p:nvPr/>
        </p:nvPicPr>
        <p:blipFill>
          <a:blip r:embed="rId12"/>
          <a:stretch>
            <a:fillRect/>
          </a:stretch>
        </p:blipFill>
        <p:spPr>
          <a:xfrm>
            <a:off x="257175" y="3625813"/>
            <a:ext cx="4972050" cy="1873324"/>
          </a:xfrm>
          <a:prstGeom prst="rect">
            <a:avLst/>
          </a:prstGeom>
        </p:spPr>
      </p:pic>
      <p:pic>
        <p:nvPicPr>
          <p:cNvPr id="5" name="Picture 13">
            <a:extLst>
              <a:ext uri="{FF2B5EF4-FFF2-40B4-BE49-F238E27FC236}">
                <a16:creationId xmlns:a16="http://schemas.microsoft.com/office/drawing/2014/main" id="{2EEA7F16-1795-4464-B968-4A10C1A9CEE5}"/>
              </a:ext>
            </a:extLst>
          </p:cNvPr>
          <p:cNvPicPr>
            <a:picLocks noChangeAspect="1"/>
          </p:cNvPicPr>
          <p:nvPr/>
        </p:nvPicPr>
        <p:blipFill>
          <a:blip r:embed="rId13"/>
          <a:stretch>
            <a:fillRect/>
          </a:stretch>
        </p:blipFill>
        <p:spPr>
          <a:xfrm>
            <a:off x="5219700" y="1909011"/>
            <a:ext cx="4972050" cy="1906504"/>
          </a:xfrm>
          <a:prstGeom prst="rect">
            <a:avLst/>
          </a:prstGeom>
        </p:spPr>
      </p:pic>
      <p:pic>
        <p:nvPicPr>
          <p:cNvPr id="14" name="Picture 15">
            <a:extLst>
              <a:ext uri="{FF2B5EF4-FFF2-40B4-BE49-F238E27FC236}">
                <a16:creationId xmlns:a16="http://schemas.microsoft.com/office/drawing/2014/main" id="{EE4BFAD0-EE37-4910-8994-0CF96ED03934}"/>
              </a:ext>
            </a:extLst>
          </p:cNvPr>
          <p:cNvPicPr>
            <a:picLocks noChangeAspect="1"/>
          </p:cNvPicPr>
          <p:nvPr/>
        </p:nvPicPr>
        <p:blipFill>
          <a:blip r:embed="rId14"/>
          <a:stretch>
            <a:fillRect/>
          </a:stretch>
        </p:blipFill>
        <p:spPr>
          <a:xfrm>
            <a:off x="5181600" y="3958389"/>
            <a:ext cx="5038725" cy="1379621"/>
          </a:xfrm>
          <a:prstGeom prst="rect">
            <a:avLst/>
          </a:prstGeom>
        </p:spPr>
      </p:pic>
      <p:pic>
        <p:nvPicPr>
          <p:cNvPr id="18" name="Picture 19" descr="Graphical user interface, website&#10;&#10;Description automatically generated">
            <a:extLst>
              <a:ext uri="{FF2B5EF4-FFF2-40B4-BE49-F238E27FC236}">
                <a16:creationId xmlns:a16="http://schemas.microsoft.com/office/drawing/2014/main" id="{6003048F-3F5C-415A-8089-A7CF645E1628}"/>
              </a:ext>
            </a:extLst>
          </p:cNvPr>
          <p:cNvPicPr>
            <a:picLocks noChangeAspect="1"/>
          </p:cNvPicPr>
          <p:nvPr/>
        </p:nvPicPr>
        <p:blipFill rotWithShape="1">
          <a:blip r:embed="rId2"/>
          <a:srcRect r="69711" b="47541"/>
          <a:stretch/>
        </p:blipFill>
        <p:spPr>
          <a:xfrm>
            <a:off x="10153649" y="1931754"/>
            <a:ext cx="1477139" cy="911315"/>
          </a:xfrm>
          <a:prstGeom prst="rect">
            <a:avLst/>
          </a:prstGeom>
        </p:spPr>
      </p:pic>
      <p:pic>
        <p:nvPicPr>
          <p:cNvPr id="19" name="Picture 19" descr="Graphical user interface, website&#10;&#10;Description automatically generated">
            <a:extLst>
              <a:ext uri="{FF2B5EF4-FFF2-40B4-BE49-F238E27FC236}">
                <a16:creationId xmlns:a16="http://schemas.microsoft.com/office/drawing/2014/main" id="{A00981A4-AC57-45C0-B5EB-C1F14911E7A3}"/>
              </a:ext>
            </a:extLst>
          </p:cNvPr>
          <p:cNvPicPr>
            <a:picLocks noChangeAspect="1"/>
          </p:cNvPicPr>
          <p:nvPr/>
        </p:nvPicPr>
        <p:blipFill rotWithShape="1">
          <a:blip r:embed="rId2"/>
          <a:srcRect l="30273" r="33398" b="49180"/>
          <a:stretch/>
        </p:blipFill>
        <p:spPr>
          <a:xfrm>
            <a:off x="9848849" y="2836629"/>
            <a:ext cx="1771654" cy="882836"/>
          </a:xfrm>
          <a:prstGeom prst="rect">
            <a:avLst/>
          </a:prstGeom>
        </p:spPr>
      </p:pic>
      <p:pic>
        <p:nvPicPr>
          <p:cNvPr id="21" name="Picture 19" descr="Graphical user interface, website&#10;&#10;Description automatically generated">
            <a:extLst>
              <a:ext uri="{FF2B5EF4-FFF2-40B4-BE49-F238E27FC236}">
                <a16:creationId xmlns:a16="http://schemas.microsoft.com/office/drawing/2014/main" id="{72977328-5327-4332-81A0-8E2BFBA0F3E8}"/>
              </a:ext>
            </a:extLst>
          </p:cNvPr>
          <p:cNvPicPr>
            <a:picLocks noChangeAspect="1"/>
          </p:cNvPicPr>
          <p:nvPr/>
        </p:nvPicPr>
        <p:blipFill rotWithShape="1">
          <a:blip r:embed="rId2"/>
          <a:srcRect l="31641" t="49727" r="30066" b="546"/>
          <a:stretch/>
        </p:blipFill>
        <p:spPr>
          <a:xfrm>
            <a:off x="10153649" y="4532079"/>
            <a:ext cx="1867513" cy="863853"/>
          </a:xfrm>
          <a:prstGeom prst="rect">
            <a:avLst/>
          </a:prstGeom>
        </p:spPr>
      </p:pic>
    </p:spTree>
    <p:extLst>
      <p:ext uri="{BB962C8B-B14F-4D97-AF65-F5344CB8AC3E}">
        <p14:creationId xmlns:p14="http://schemas.microsoft.com/office/powerpoint/2010/main" val="584889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DAA"/>
        </a:solidFill>
        <a:effectLst/>
      </p:bgPr>
    </p:bg>
    <p:spTree>
      <p:nvGrpSpPr>
        <p:cNvPr id="1" name=""/>
        <p:cNvGrpSpPr/>
        <p:nvPr/>
      </p:nvGrpSpPr>
      <p:grpSpPr>
        <a:xfrm>
          <a:off x="0" y="0"/>
          <a:ext cx="0" cy="0"/>
          <a:chOff x="0" y="0"/>
          <a:chExt cx="0" cy="0"/>
        </a:xfrm>
      </p:grpSpPr>
      <p:pic>
        <p:nvPicPr>
          <p:cNvPr id="18" name="Picture 19">
            <a:extLst>
              <a:ext uri="{FF2B5EF4-FFF2-40B4-BE49-F238E27FC236}">
                <a16:creationId xmlns:a16="http://schemas.microsoft.com/office/drawing/2014/main" id="{E4F90885-0B95-4D8D-BFE1-E171B1611CF0}"/>
              </a:ext>
            </a:extLst>
          </p:cNvPr>
          <p:cNvPicPr>
            <a:picLocks noChangeAspect="1"/>
          </p:cNvPicPr>
          <p:nvPr/>
        </p:nvPicPr>
        <p:blipFill>
          <a:blip r:embed="rId2"/>
          <a:stretch>
            <a:fillRect/>
          </a:stretch>
        </p:blipFill>
        <p:spPr>
          <a:xfrm>
            <a:off x="3585991" y="1280368"/>
            <a:ext cx="5185270" cy="2920157"/>
          </a:xfrm>
          <a:prstGeom prst="rect">
            <a:avLst/>
          </a:prstGeom>
        </p:spPr>
      </p:pic>
      <p:sp>
        <p:nvSpPr>
          <p:cNvPr id="13" name="Title 12">
            <a:extLst>
              <a:ext uri="{FF2B5EF4-FFF2-40B4-BE49-F238E27FC236}">
                <a16:creationId xmlns:a16="http://schemas.microsoft.com/office/drawing/2014/main" id="{64B5F39B-F69A-411B-935A-8586D059FFB1}"/>
              </a:ext>
            </a:extLst>
          </p:cNvPr>
          <p:cNvSpPr>
            <a:spLocks noGrp="1"/>
          </p:cNvSpPr>
          <p:nvPr>
            <p:ph type="title"/>
          </p:nvPr>
        </p:nvSpPr>
        <p:spPr>
          <a:xfrm>
            <a:off x="1617133" y="157265"/>
            <a:ext cx="9774382" cy="1200369"/>
          </a:xfrm>
        </p:spPr>
        <p:txBody>
          <a:bodyPr>
            <a:normAutofit/>
          </a:bodyPr>
          <a:lstStyle/>
          <a:p>
            <a:r>
              <a:rPr lang="en-US" sz="4000" b="1">
                <a:solidFill>
                  <a:srgbClr val="4A148C"/>
                </a:solidFill>
                <a:latin typeface="+mn-lt"/>
                <a:ea typeface="+mn-ea"/>
                <a:cs typeface="+mn-cs"/>
              </a:rPr>
              <a:t>CHAMPIONS Project</a:t>
            </a:r>
            <a:br>
              <a:rPr lang="en-US" sz="1800" b="1">
                <a:solidFill>
                  <a:srgbClr val="4A148C"/>
                </a:solidFill>
                <a:latin typeface="+mn-lt"/>
                <a:ea typeface="+mn-ea"/>
                <a:cs typeface="+mn-cs"/>
              </a:rPr>
            </a:br>
            <a:r>
              <a:rPr lang="en-US" sz="1800" b="1">
                <a:solidFill>
                  <a:srgbClr val="4A148C"/>
                </a:solidFill>
                <a:latin typeface="+mn-lt"/>
                <a:ea typeface="+mn-ea"/>
                <a:cs typeface="+mn-cs"/>
              </a:rPr>
              <a:t>Children in Homeless Accommodation Managing Pandemic Invisibility Or Non-inclusive Strategies</a:t>
            </a:r>
            <a:endParaRPr lang="en-GB" sz="1800" b="1">
              <a:solidFill>
                <a:srgbClr val="4A148C"/>
              </a:solidFill>
              <a:latin typeface="+mn-lt"/>
              <a:ea typeface="+mn-ea"/>
              <a:cs typeface="Calibri"/>
            </a:endParaRPr>
          </a:p>
        </p:txBody>
      </p:sp>
      <p:pic>
        <p:nvPicPr>
          <p:cNvPr id="5" name="Picture 4" descr="A picture containing application&#10;&#10;Description automatically generated">
            <a:extLst>
              <a:ext uri="{FF2B5EF4-FFF2-40B4-BE49-F238E27FC236}">
                <a16:creationId xmlns:a16="http://schemas.microsoft.com/office/drawing/2014/main" id="{0600DE88-5211-4C56-9F04-D8319DF86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6911" y="6192088"/>
            <a:ext cx="2209800" cy="562111"/>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9DC58E6F-D527-45E6-B08D-78D79818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694" y="6118642"/>
            <a:ext cx="707572" cy="707572"/>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96" y="290946"/>
            <a:ext cx="1040437" cy="1040437"/>
          </a:xfrm>
          <a:prstGeom prst="rect">
            <a:avLst/>
          </a:prstGeom>
        </p:spPr>
      </p:pic>
      <p:sp>
        <p:nvSpPr>
          <p:cNvPr id="16" name="TextBox 15">
            <a:extLst>
              <a:ext uri="{FF2B5EF4-FFF2-40B4-BE49-F238E27FC236}">
                <a16:creationId xmlns:a16="http://schemas.microsoft.com/office/drawing/2014/main" id="{F8D749B5-8B67-431C-86BC-29620CEFB5EF}"/>
              </a:ext>
            </a:extLst>
          </p:cNvPr>
          <p:cNvSpPr txBox="1"/>
          <p:nvPr/>
        </p:nvSpPr>
        <p:spPr>
          <a:xfrm>
            <a:off x="9276656" y="6354038"/>
            <a:ext cx="2910888" cy="400110"/>
          </a:xfrm>
          <a:prstGeom prst="rect">
            <a:avLst/>
          </a:prstGeom>
          <a:noFill/>
        </p:spPr>
        <p:txBody>
          <a:bodyPr wrap="square" rtlCol="0">
            <a:spAutoFit/>
          </a:bodyPr>
          <a:lstStyle/>
          <a:p>
            <a:r>
              <a:rPr lang="en-US" sz="1000" b="1" i="0">
                <a:solidFill>
                  <a:srgbClr val="221333"/>
                </a:solidFill>
                <a:effectLst/>
              </a:rPr>
              <a:t>This grant is funded by ESRC as part of UK Research and Innovation rapid response COVID 19.</a:t>
            </a:r>
            <a:endParaRPr lang="en-GB" sz="1000"/>
          </a:p>
        </p:txBody>
      </p:sp>
      <p:pic>
        <p:nvPicPr>
          <p:cNvPr id="4" name="Picture 5" descr="Logo&#10;&#10;Description automatically generated">
            <a:extLst>
              <a:ext uri="{FF2B5EF4-FFF2-40B4-BE49-F238E27FC236}">
                <a16:creationId xmlns:a16="http://schemas.microsoft.com/office/drawing/2014/main" id="{05F0CA3F-6D7B-4C2E-BE15-F947D4248DEC}"/>
              </a:ext>
            </a:extLst>
          </p:cNvPr>
          <p:cNvPicPr>
            <a:picLocks noChangeAspect="1"/>
          </p:cNvPicPr>
          <p:nvPr/>
        </p:nvPicPr>
        <p:blipFill>
          <a:blip r:embed="rId6"/>
          <a:stretch>
            <a:fillRect/>
          </a:stretch>
        </p:blipFill>
        <p:spPr>
          <a:xfrm>
            <a:off x="6009701" y="6118434"/>
            <a:ext cx="695899" cy="707953"/>
          </a:xfrm>
          <a:prstGeom prst="rect">
            <a:avLst/>
          </a:prstGeom>
        </p:spPr>
      </p:pic>
      <p:pic>
        <p:nvPicPr>
          <p:cNvPr id="6" name="Picture 8" descr="Logo, company name&#10;&#10;Description automatically generated">
            <a:extLst>
              <a:ext uri="{FF2B5EF4-FFF2-40B4-BE49-F238E27FC236}">
                <a16:creationId xmlns:a16="http://schemas.microsoft.com/office/drawing/2014/main" id="{9375E32F-7DE6-4415-BDE0-16ABA841C263}"/>
              </a:ext>
            </a:extLst>
          </p:cNvPr>
          <p:cNvPicPr>
            <a:picLocks noChangeAspect="1"/>
          </p:cNvPicPr>
          <p:nvPr/>
        </p:nvPicPr>
        <p:blipFill>
          <a:blip r:embed="rId7"/>
          <a:stretch>
            <a:fillRect/>
          </a:stretch>
        </p:blipFill>
        <p:spPr>
          <a:xfrm>
            <a:off x="5156123" y="6115509"/>
            <a:ext cx="750525" cy="713802"/>
          </a:xfrm>
          <a:prstGeom prst="rect">
            <a:avLst/>
          </a:prstGeom>
        </p:spPr>
      </p:pic>
      <p:pic>
        <p:nvPicPr>
          <p:cNvPr id="9" name="Picture 10" descr="Diagram&#10;&#10;Description automatically generated">
            <a:extLst>
              <a:ext uri="{FF2B5EF4-FFF2-40B4-BE49-F238E27FC236}">
                <a16:creationId xmlns:a16="http://schemas.microsoft.com/office/drawing/2014/main" id="{EC375C08-64C6-45A2-950F-F9F239F2D874}"/>
              </a:ext>
            </a:extLst>
          </p:cNvPr>
          <p:cNvPicPr>
            <a:picLocks noChangeAspect="1"/>
          </p:cNvPicPr>
          <p:nvPr/>
        </p:nvPicPr>
        <p:blipFill>
          <a:blip r:embed="rId8"/>
          <a:stretch>
            <a:fillRect/>
          </a:stretch>
        </p:blipFill>
        <p:spPr>
          <a:xfrm>
            <a:off x="4585312" y="6116483"/>
            <a:ext cx="469136" cy="711852"/>
          </a:xfrm>
          <a:prstGeom prst="rect">
            <a:avLst/>
          </a:prstGeom>
        </p:spPr>
      </p:pic>
      <p:pic>
        <p:nvPicPr>
          <p:cNvPr id="2" name="Picture 2" descr="Text&#10;&#10;Description automatically generated">
            <a:extLst>
              <a:ext uri="{FF2B5EF4-FFF2-40B4-BE49-F238E27FC236}">
                <a16:creationId xmlns:a16="http://schemas.microsoft.com/office/drawing/2014/main" id="{66C772BB-2E50-454B-9C5F-2ED00916D61E}"/>
              </a:ext>
            </a:extLst>
          </p:cNvPr>
          <p:cNvPicPr>
            <a:picLocks noChangeAspect="1"/>
          </p:cNvPicPr>
          <p:nvPr/>
        </p:nvPicPr>
        <p:blipFill>
          <a:blip r:embed="rId9"/>
          <a:stretch>
            <a:fillRect/>
          </a:stretch>
        </p:blipFill>
        <p:spPr>
          <a:xfrm>
            <a:off x="2029915" y="6117404"/>
            <a:ext cx="1583789" cy="710243"/>
          </a:xfrm>
          <a:prstGeom prst="rect">
            <a:avLst/>
          </a:prstGeom>
        </p:spPr>
      </p:pic>
      <p:pic>
        <p:nvPicPr>
          <p:cNvPr id="3" name="Picture 6">
            <a:extLst>
              <a:ext uri="{FF2B5EF4-FFF2-40B4-BE49-F238E27FC236}">
                <a16:creationId xmlns:a16="http://schemas.microsoft.com/office/drawing/2014/main" id="{B9126B1A-A9D7-45F3-AFEB-225603289478}"/>
              </a:ext>
            </a:extLst>
          </p:cNvPr>
          <p:cNvPicPr>
            <a:picLocks noChangeAspect="1"/>
          </p:cNvPicPr>
          <p:nvPr/>
        </p:nvPicPr>
        <p:blipFill>
          <a:blip r:embed="rId10"/>
          <a:stretch>
            <a:fillRect/>
          </a:stretch>
        </p:blipFill>
        <p:spPr>
          <a:xfrm>
            <a:off x="1837" y="6203129"/>
            <a:ext cx="1933689" cy="566335"/>
          </a:xfrm>
          <a:prstGeom prst="rect">
            <a:avLst/>
          </a:prstGeom>
        </p:spPr>
      </p:pic>
      <p:sp>
        <p:nvSpPr>
          <p:cNvPr id="8" name="Content Placeholder 7">
            <a:extLst>
              <a:ext uri="{FF2B5EF4-FFF2-40B4-BE49-F238E27FC236}">
                <a16:creationId xmlns:a16="http://schemas.microsoft.com/office/drawing/2014/main" id="{8CAFB538-E488-4F76-B4AA-4E096AB396D1}"/>
              </a:ext>
            </a:extLst>
          </p:cNvPr>
          <p:cNvSpPr>
            <a:spLocks noGrp="1"/>
          </p:cNvSpPr>
          <p:nvPr>
            <p:ph idx="1"/>
          </p:nvPr>
        </p:nvSpPr>
        <p:spPr>
          <a:xfrm>
            <a:off x="415886" y="1586926"/>
            <a:ext cx="3088396" cy="2304037"/>
          </a:xfrm>
        </p:spPr>
        <p:txBody>
          <a:bodyPr vert="horz" lIns="91440" tIns="45720" rIns="91440" bIns="45720" rtlCol="0" anchor="t">
            <a:noAutofit/>
          </a:bodyPr>
          <a:lstStyle/>
          <a:p>
            <a:pPr marL="0" indent="0">
              <a:buNone/>
            </a:pPr>
            <a:r>
              <a:rPr lang="en-GB" b="1">
                <a:solidFill>
                  <a:srgbClr val="4A148C"/>
                </a:solidFill>
                <a:ea typeface="+mn-lt"/>
                <a:cs typeface="+mn-lt"/>
              </a:rPr>
              <a:t>We say:</a:t>
            </a:r>
            <a:endParaRPr lang="en-GB">
              <a:solidFill>
                <a:srgbClr val="4A148C"/>
              </a:solidFill>
              <a:cs typeface="Calibri" panose="020F0502020204030204"/>
            </a:endParaRPr>
          </a:p>
          <a:p>
            <a:pPr marL="0" indent="0">
              <a:buNone/>
            </a:pPr>
            <a:r>
              <a:rPr lang="en-GB">
                <a:ea typeface="+mn-lt"/>
                <a:cs typeface="+mn-lt"/>
              </a:rPr>
              <a:t>All children should be safe, healthy, and educated (SHE)</a:t>
            </a:r>
            <a:endParaRPr lang="en-GB">
              <a:cs typeface="Calibri" panose="020F0502020204030204"/>
            </a:endParaRPr>
          </a:p>
        </p:txBody>
      </p:sp>
      <p:sp>
        <p:nvSpPr>
          <p:cNvPr id="20" name="TextBox 19">
            <a:extLst>
              <a:ext uri="{FF2B5EF4-FFF2-40B4-BE49-F238E27FC236}">
                <a16:creationId xmlns:a16="http://schemas.microsoft.com/office/drawing/2014/main" id="{956269F4-A76F-446B-B3FA-3EDD7528FC46}"/>
              </a:ext>
            </a:extLst>
          </p:cNvPr>
          <p:cNvSpPr txBox="1"/>
          <p:nvPr/>
        </p:nvSpPr>
        <p:spPr>
          <a:xfrm>
            <a:off x="8617027" y="1584592"/>
            <a:ext cx="3202234" cy="21865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800" b="1">
                <a:solidFill>
                  <a:srgbClr val="4A148C"/>
                </a:solidFill>
              </a:rPr>
              <a:t>They say:</a:t>
            </a:r>
            <a:endParaRPr lang="en-GB" sz="2800" b="1">
              <a:solidFill>
                <a:srgbClr val="000000"/>
              </a:solidFill>
              <a:ea typeface="+mn-lt"/>
              <a:cs typeface="+mn-lt"/>
            </a:endParaRPr>
          </a:p>
          <a:p>
            <a:pPr>
              <a:lnSpc>
                <a:spcPct val="90000"/>
              </a:lnSpc>
              <a:spcBef>
                <a:spcPts val="1000"/>
              </a:spcBef>
            </a:pPr>
            <a:r>
              <a:rPr lang="en-GB" sz="2800"/>
              <a:t>We are not invisible, so don’t leave us behind</a:t>
            </a:r>
            <a:endParaRPr lang="en-GB" sz="2800">
              <a:ea typeface="+mn-lt"/>
              <a:cs typeface="+mn-lt"/>
            </a:endParaRPr>
          </a:p>
          <a:p>
            <a:pPr algn="l"/>
            <a:endParaRPr lang="en-GB" sz="2800">
              <a:cs typeface="Calibri"/>
            </a:endParaRPr>
          </a:p>
        </p:txBody>
      </p:sp>
      <p:sp>
        <p:nvSpPr>
          <p:cNvPr id="21" name="TextBox 20">
            <a:extLst>
              <a:ext uri="{FF2B5EF4-FFF2-40B4-BE49-F238E27FC236}">
                <a16:creationId xmlns:a16="http://schemas.microsoft.com/office/drawing/2014/main" id="{BA00107F-B7C9-4C89-A638-0B24B2D2EF21}"/>
              </a:ext>
            </a:extLst>
          </p:cNvPr>
          <p:cNvSpPr txBox="1"/>
          <p:nvPr/>
        </p:nvSpPr>
        <p:spPr>
          <a:xfrm>
            <a:off x="286095" y="4665298"/>
            <a:ext cx="11483245" cy="8679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800" b="1">
                <a:solidFill>
                  <a:srgbClr val="4A148C"/>
                </a:solidFill>
              </a:rPr>
              <a:t>No child should go hungry, cold, or deprived of learning - all children should have a home</a:t>
            </a:r>
            <a:endParaRPr lang="en-US" sz="2800" b="1">
              <a:solidFill>
                <a:srgbClr val="4A148C"/>
              </a:solidFill>
              <a:cs typeface="Calibri"/>
            </a:endParaRPr>
          </a:p>
        </p:txBody>
      </p:sp>
      <p:sp>
        <p:nvSpPr>
          <p:cNvPr id="22" name="TextBox 21">
            <a:extLst>
              <a:ext uri="{FF2B5EF4-FFF2-40B4-BE49-F238E27FC236}">
                <a16:creationId xmlns:a16="http://schemas.microsoft.com/office/drawing/2014/main" id="{9E9B5BF5-9418-4C08-9F48-9393A5CD7C43}"/>
              </a:ext>
            </a:extLst>
          </p:cNvPr>
          <p:cNvSpPr txBox="1"/>
          <p:nvPr/>
        </p:nvSpPr>
        <p:spPr>
          <a:xfrm>
            <a:off x="9279186" y="533147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CHAMPIONS (2022)</a:t>
            </a:r>
          </a:p>
        </p:txBody>
      </p:sp>
    </p:spTree>
    <p:extLst>
      <p:ext uri="{BB962C8B-B14F-4D97-AF65-F5344CB8AC3E}">
        <p14:creationId xmlns:p14="http://schemas.microsoft.com/office/powerpoint/2010/main" val="3697923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DAA"/>
        </a:solidFill>
        <a:effectLst/>
      </p:bgPr>
    </p:bg>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D0D77C10-F794-4E43-86C7-1FBD8D69F4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6911" y="6192088"/>
            <a:ext cx="2209800" cy="562111"/>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7E6391D7-5870-45E4-B9EA-BBA385526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694" y="6118642"/>
            <a:ext cx="707572" cy="707572"/>
          </a:xfrm>
          <a:prstGeom prst="rect">
            <a:avLst/>
          </a:prstGeom>
        </p:spPr>
      </p:pic>
      <p:sp>
        <p:nvSpPr>
          <p:cNvPr id="8" name="TextBox 3">
            <a:extLst>
              <a:ext uri="{FF2B5EF4-FFF2-40B4-BE49-F238E27FC236}">
                <a16:creationId xmlns:a16="http://schemas.microsoft.com/office/drawing/2014/main" id="{866A8B33-85E0-49DF-B1C1-96DFC522C8C2}"/>
              </a:ext>
            </a:extLst>
          </p:cNvPr>
          <p:cNvSpPr txBox="1"/>
          <p:nvPr/>
        </p:nvSpPr>
        <p:spPr>
          <a:xfrm>
            <a:off x="9276656" y="6354038"/>
            <a:ext cx="29108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i="0">
                <a:solidFill>
                  <a:srgbClr val="221333"/>
                </a:solidFill>
                <a:effectLst/>
              </a:rPr>
              <a:t>This grant is funded by ESRC as part of UK Research and Innovation rapid response COVID 19.</a:t>
            </a:r>
            <a:endParaRPr lang="en-GB" sz="1000"/>
          </a:p>
        </p:txBody>
      </p:sp>
      <p:pic>
        <p:nvPicPr>
          <p:cNvPr id="9" name="Picture 8" descr="Logo&#10;&#10;Description automatically generated">
            <a:extLst>
              <a:ext uri="{FF2B5EF4-FFF2-40B4-BE49-F238E27FC236}">
                <a16:creationId xmlns:a16="http://schemas.microsoft.com/office/drawing/2014/main" id="{B0404F73-A8EC-4D98-9300-E6DC2BD706BA}"/>
              </a:ext>
            </a:extLst>
          </p:cNvPr>
          <p:cNvPicPr>
            <a:picLocks noChangeAspect="1"/>
          </p:cNvPicPr>
          <p:nvPr/>
        </p:nvPicPr>
        <p:blipFill>
          <a:blip r:embed="rId4"/>
          <a:stretch>
            <a:fillRect/>
          </a:stretch>
        </p:blipFill>
        <p:spPr>
          <a:xfrm>
            <a:off x="6009701" y="6118434"/>
            <a:ext cx="695899" cy="707953"/>
          </a:xfrm>
          <a:prstGeom prst="rect">
            <a:avLst/>
          </a:prstGeom>
        </p:spPr>
      </p:pic>
      <p:pic>
        <p:nvPicPr>
          <p:cNvPr id="10" name="Picture 9" descr="Logo, company name&#10;&#10;Description automatically generated">
            <a:extLst>
              <a:ext uri="{FF2B5EF4-FFF2-40B4-BE49-F238E27FC236}">
                <a16:creationId xmlns:a16="http://schemas.microsoft.com/office/drawing/2014/main" id="{5BD9AB74-EC12-4302-A810-F3642C7DF39F}"/>
              </a:ext>
            </a:extLst>
          </p:cNvPr>
          <p:cNvPicPr>
            <a:picLocks noChangeAspect="1"/>
          </p:cNvPicPr>
          <p:nvPr/>
        </p:nvPicPr>
        <p:blipFill>
          <a:blip r:embed="rId5"/>
          <a:stretch>
            <a:fillRect/>
          </a:stretch>
        </p:blipFill>
        <p:spPr>
          <a:xfrm>
            <a:off x="5156123" y="6115509"/>
            <a:ext cx="750525" cy="713802"/>
          </a:xfrm>
          <a:prstGeom prst="rect">
            <a:avLst/>
          </a:prstGeom>
        </p:spPr>
      </p:pic>
      <p:pic>
        <p:nvPicPr>
          <p:cNvPr id="11" name="Picture 10" descr="Diagram&#10;&#10;Description automatically generated">
            <a:extLst>
              <a:ext uri="{FF2B5EF4-FFF2-40B4-BE49-F238E27FC236}">
                <a16:creationId xmlns:a16="http://schemas.microsoft.com/office/drawing/2014/main" id="{CCBEE906-C173-4110-B050-1670B639E48B}"/>
              </a:ext>
            </a:extLst>
          </p:cNvPr>
          <p:cNvPicPr>
            <a:picLocks noChangeAspect="1"/>
          </p:cNvPicPr>
          <p:nvPr/>
        </p:nvPicPr>
        <p:blipFill>
          <a:blip r:embed="rId6"/>
          <a:stretch>
            <a:fillRect/>
          </a:stretch>
        </p:blipFill>
        <p:spPr>
          <a:xfrm>
            <a:off x="4585312" y="6116483"/>
            <a:ext cx="469136" cy="711852"/>
          </a:xfrm>
          <a:prstGeom prst="rect">
            <a:avLst/>
          </a:prstGeom>
        </p:spPr>
      </p:pic>
      <p:pic>
        <p:nvPicPr>
          <p:cNvPr id="12" name="Picture 11" descr="Text&#10;&#10;Description automatically generated">
            <a:extLst>
              <a:ext uri="{FF2B5EF4-FFF2-40B4-BE49-F238E27FC236}">
                <a16:creationId xmlns:a16="http://schemas.microsoft.com/office/drawing/2014/main" id="{1C606973-DE24-40AC-95A2-64148F2D1837}"/>
              </a:ext>
            </a:extLst>
          </p:cNvPr>
          <p:cNvPicPr>
            <a:picLocks noChangeAspect="1"/>
          </p:cNvPicPr>
          <p:nvPr/>
        </p:nvPicPr>
        <p:blipFill>
          <a:blip r:embed="rId7"/>
          <a:stretch>
            <a:fillRect/>
          </a:stretch>
        </p:blipFill>
        <p:spPr>
          <a:xfrm>
            <a:off x="2029915" y="6117404"/>
            <a:ext cx="1583789" cy="710243"/>
          </a:xfrm>
          <a:prstGeom prst="rect">
            <a:avLst/>
          </a:prstGeom>
        </p:spPr>
      </p:pic>
      <p:pic>
        <p:nvPicPr>
          <p:cNvPr id="13" name="Picture 12">
            <a:extLst>
              <a:ext uri="{FF2B5EF4-FFF2-40B4-BE49-F238E27FC236}">
                <a16:creationId xmlns:a16="http://schemas.microsoft.com/office/drawing/2014/main" id="{ABFEB9B8-8211-42F6-9FA4-E17B156A8B88}"/>
              </a:ext>
            </a:extLst>
          </p:cNvPr>
          <p:cNvPicPr>
            <a:picLocks noChangeAspect="1"/>
          </p:cNvPicPr>
          <p:nvPr/>
        </p:nvPicPr>
        <p:blipFill>
          <a:blip r:embed="rId8"/>
          <a:stretch>
            <a:fillRect/>
          </a:stretch>
        </p:blipFill>
        <p:spPr>
          <a:xfrm>
            <a:off x="1837" y="6203129"/>
            <a:ext cx="1933689" cy="566335"/>
          </a:xfrm>
          <a:prstGeom prst="rect">
            <a:avLst/>
          </a:prstGeom>
        </p:spPr>
      </p:pic>
      <p:sp>
        <p:nvSpPr>
          <p:cNvPr id="15" name="Title 12">
            <a:extLst>
              <a:ext uri="{FF2B5EF4-FFF2-40B4-BE49-F238E27FC236}">
                <a16:creationId xmlns:a16="http://schemas.microsoft.com/office/drawing/2014/main" id="{3D0E0E95-A8DD-4C90-9D84-9A5DEFCB49C5}"/>
              </a:ext>
            </a:extLst>
          </p:cNvPr>
          <p:cNvSpPr txBox="1">
            <a:spLocks/>
          </p:cNvSpPr>
          <p:nvPr/>
        </p:nvSpPr>
        <p:spPr>
          <a:xfrm>
            <a:off x="1617139" y="168421"/>
            <a:ext cx="9774383" cy="1200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A148C"/>
                </a:solidFill>
                <a:latin typeface="Calibri"/>
                <a:ea typeface="+mn-ea"/>
                <a:cs typeface="Calibri"/>
              </a:rPr>
              <a:t>CHAMPIONS Project</a:t>
            </a:r>
            <a:br>
              <a:rPr lang="en-GB" sz="1800" b="1">
                <a:solidFill>
                  <a:srgbClr val="4A148C"/>
                </a:solidFill>
                <a:latin typeface="+mn-lt"/>
                <a:ea typeface="+mn-ea"/>
                <a:cs typeface="+mn-cs"/>
              </a:rPr>
            </a:br>
            <a:r>
              <a:rPr lang="en-GB" sz="1800" b="1">
                <a:solidFill>
                  <a:srgbClr val="4A148C"/>
                </a:solidFill>
                <a:latin typeface="Calibri"/>
                <a:ea typeface="+mn-ea"/>
                <a:cs typeface="Calibri"/>
              </a:rPr>
              <a:t>Children in Homeless Accommodation Managing Pandemic Invisibility Or Non-inclusive Strategies</a:t>
            </a:r>
          </a:p>
        </p:txBody>
      </p:sp>
      <p:pic>
        <p:nvPicPr>
          <p:cNvPr id="17" name="Picture 16" descr="Diagram&#10;&#10;Description automatically generated with medium confidence">
            <a:extLst>
              <a:ext uri="{FF2B5EF4-FFF2-40B4-BE49-F238E27FC236}">
                <a16:creationId xmlns:a16="http://schemas.microsoft.com/office/drawing/2014/main" id="{FDDD97F5-A109-46B0-94E8-AACD4CA7F5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18" name="TextBox 17">
            <a:extLst>
              <a:ext uri="{FF2B5EF4-FFF2-40B4-BE49-F238E27FC236}">
                <a16:creationId xmlns:a16="http://schemas.microsoft.com/office/drawing/2014/main" id="{2263FFA8-B722-4CFD-BCD7-52D6D3A890AD}"/>
              </a:ext>
            </a:extLst>
          </p:cNvPr>
          <p:cNvSpPr txBox="1"/>
          <p:nvPr/>
        </p:nvSpPr>
        <p:spPr>
          <a:xfrm>
            <a:off x="3466640" y="1290808"/>
            <a:ext cx="4671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Principal Investigator:</a:t>
            </a:r>
            <a:r>
              <a:rPr lang="en-GB"/>
              <a:t> Prof. Monica </a:t>
            </a:r>
            <a:r>
              <a:rPr lang="en-GB" err="1"/>
              <a:t>Lakhanpaul</a:t>
            </a:r>
            <a:br>
              <a:rPr lang="en-GB"/>
            </a:br>
            <a:r>
              <a:rPr lang="en-GB">
                <a:cs typeface="Calibri"/>
                <a:hlinkClick r:id="rId10"/>
              </a:rPr>
              <a:t>m.lakhanpaul@ucl.ac.uk</a:t>
            </a:r>
            <a:r>
              <a:rPr lang="en-GB">
                <a:cs typeface="Calibri"/>
              </a:rPr>
              <a:t> </a:t>
            </a:r>
          </a:p>
        </p:txBody>
      </p:sp>
      <p:sp>
        <p:nvSpPr>
          <p:cNvPr id="23" name="TextBox 22">
            <a:extLst>
              <a:ext uri="{FF2B5EF4-FFF2-40B4-BE49-F238E27FC236}">
                <a16:creationId xmlns:a16="http://schemas.microsoft.com/office/drawing/2014/main" id="{21F988A8-89E5-46CD-AFD0-11123679C07C}"/>
              </a:ext>
            </a:extLst>
          </p:cNvPr>
          <p:cNvSpPr txBox="1"/>
          <p:nvPr/>
        </p:nvSpPr>
        <p:spPr>
          <a:xfrm>
            <a:off x="5508" y="2282325"/>
            <a:ext cx="312878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ea typeface="+mn-lt"/>
                <a:cs typeface="+mn-lt"/>
              </a:rPr>
              <a:t>Co-Investigators:</a:t>
            </a:r>
            <a:endParaRPr lang="en-US" b="1" dirty="0">
              <a:ea typeface="+mn-lt"/>
              <a:cs typeface="+mn-lt"/>
            </a:endParaRPr>
          </a:p>
          <a:p>
            <a:pPr marL="285750" indent="-285750">
              <a:buFont typeface="Arial"/>
              <a:buChar char="•"/>
            </a:pPr>
            <a:r>
              <a:rPr lang="en-GB" dirty="0">
                <a:ea typeface="+mn-lt"/>
                <a:cs typeface="+mn-lt"/>
              </a:rPr>
              <a:t>Prof. Sushma Acquilla</a:t>
            </a:r>
          </a:p>
          <a:p>
            <a:pPr marL="285750" indent="-285750">
              <a:buFont typeface="Arial"/>
              <a:buChar char="•"/>
            </a:pPr>
            <a:r>
              <a:rPr lang="en-GB" dirty="0">
                <a:ea typeface="+mn-lt"/>
                <a:cs typeface="+mn-lt"/>
              </a:rPr>
              <a:t>Prof. Rob Aldridge</a:t>
            </a:r>
          </a:p>
          <a:p>
            <a:pPr marL="285750" indent="-285750">
              <a:buFont typeface="Arial"/>
              <a:buChar char="•"/>
            </a:pPr>
            <a:r>
              <a:rPr lang="en-GB" dirty="0">
                <a:ea typeface="+mn-lt"/>
                <a:cs typeface="+mn-lt"/>
              </a:rPr>
              <a:t>Dr Michelle </a:t>
            </a:r>
            <a:r>
              <a:rPr lang="en-GB" dirty="0" err="1">
                <a:ea typeface="+mn-lt"/>
                <a:cs typeface="+mn-lt"/>
              </a:rPr>
              <a:t>Heys</a:t>
            </a:r>
            <a:endParaRPr lang="en-GB" dirty="0">
              <a:ea typeface="+mn-lt"/>
              <a:cs typeface="+mn-lt"/>
            </a:endParaRPr>
          </a:p>
          <a:p>
            <a:pPr marL="285750" indent="-285750">
              <a:buFont typeface="Arial"/>
              <a:buChar char="•"/>
            </a:pPr>
            <a:r>
              <a:rPr lang="en-GB" dirty="0">
                <a:ea typeface="+mn-lt"/>
                <a:cs typeface="+mn-lt"/>
              </a:rPr>
              <a:t>Prof. Paula </a:t>
            </a:r>
            <a:r>
              <a:rPr lang="en-GB" dirty="0" err="1">
                <a:ea typeface="+mn-lt"/>
                <a:cs typeface="+mn-lt"/>
              </a:rPr>
              <a:t>Lorgelly</a:t>
            </a:r>
            <a:endParaRPr lang="en-GB" dirty="0">
              <a:ea typeface="+mn-lt"/>
              <a:cs typeface="+mn-lt"/>
            </a:endParaRPr>
          </a:p>
          <a:p>
            <a:pPr marL="285750" indent="-285750">
              <a:buFont typeface="Arial"/>
              <a:buChar char="•"/>
            </a:pPr>
            <a:r>
              <a:rPr lang="en-GB" dirty="0">
                <a:ea typeface="+mn-lt"/>
                <a:cs typeface="+mn-lt"/>
              </a:rPr>
              <a:t>Prof. Raghu Raghavan</a:t>
            </a:r>
          </a:p>
          <a:p>
            <a:pPr marL="285750" indent="-285750">
              <a:buFont typeface="Arial"/>
              <a:buChar char="•"/>
            </a:pPr>
            <a:r>
              <a:rPr lang="en-GB" dirty="0">
                <a:ea typeface="+mn-lt"/>
                <a:cs typeface="+mn-lt"/>
              </a:rPr>
              <a:t>Dr Marcella </a:t>
            </a:r>
            <a:r>
              <a:rPr lang="en-GB" dirty="0" err="1">
                <a:ea typeface="+mn-lt"/>
                <a:cs typeface="+mn-lt"/>
              </a:rPr>
              <a:t>Ucci</a:t>
            </a:r>
            <a:endParaRPr lang="en-GB" dirty="0">
              <a:ea typeface="+mn-lt"/>
              <a:cs typeface="+mn-lt"/>
            </a:endParaRPr>
          </a:p>
          <a:p>
            <a:pPr marL="285750" indent="-285750">
              <a:buFont typeface="Arial"/>
              <a:buChar char="•"/>
            </a:pPr>
            <a:r>
              <a:rPr lang="en-GB" dirty="0">
                <a:ea typeface="+mn-lt"/>
                <a:cs typeface="+mn-lt"/>
              </a:rPr>
              <a:t>Dr </a:t>
            </a:r>
            <a:r>
              <a:rPr lang="en-GB" dirty="0" err="1">
                <a:ea typeface="+mn-lt"/>
                <a:cs typeface="+mn-lt"/>
              </a:rPr>
              <a:t>Nadzeya</a:t>
            </a:r>
            <a:r>
              <a:rPr lang="en-GB" dirty="0">
                <a:ea typeface="+mn-lt"/>
                <a:cs typeface="+mn-lt"/>
              </a:rPr>
              <a:t> </a:t>
            </a:r>
            <a:r>
              <a:rPr lang="en-GB" dirty="0" err="1">
                <a:ea typeface="+mn-lt"/>
                <a:cs typeface="+mn-lt"/>
              </a:rPr>
              <a:t>Svirydzenka</a:t>
            </a:r>
            <a:endParaRPr lang="en-GB" dirty="0">
              <a:ea typeface="+mn-lt"/>
              <a:cs typeface="+mn-lt"/>
            </a:endParaRPr>
          </a:p>
          <a:p>
            <a:endParaRPr lang="en-GB" dirty="0"/>
          </a:p>
          <a:p>
            <a:r>
              <a:rPr lang="en-GB" b="1" dirty="0">
                <a:ea typeface="+mn-lt"/>
                <a:cs typeface="+mn-lt"/>
              </a:rPr>
              <a:t>PhD student, Early Career Researcher, Research assistant/co-Lead (till 6/21):</a:t>
            </a:r>
            <a:r>
              <a:rPr lang="en-GB" dirty="0">
                <a:ea typeface="+mn-lt"/>
                <a:cs typeface="+mn-lt"/>
              </a:rPr>
              <a:t> </a:t>
            </a:r>
          </a:p>
          <a:p>
            <a:pPr marL="285750" indent="-285750">
              <a:buFont typeface="Arial"/>
              <a:buChar char="•"/>
            </a:pPr>
            <a:r>
              <a:rPr lang="en-GB" dirty="0">
                <a:ea typeface="+mn-lt"/>
                <a:cs typeface="+mn-lt"/>
              </a:rPr>
              <a:t>Diana Margot Rosenthal</a:t>
            </a:r>
            <a:endParaRPr lang="en-GB" dirty="0">
              <a:cs typeface="Calibri" panose="020F0502020204030204"/>
            </a:endParaRPr>
          </a:p>
        </p:txBody>
      </p:sp>
      <p:sp>
        <p:nvSpPr>
          <p:cNvPr id="24" name="TextBox 23">
            <a:extLst>
              <a:ext uri="{FF2B5EF4-FFF2-40B4-BE49-F238E27FC236}">
                <a16:creationId xmlns:a16="http://schemas.microsoft.com/office/drawing/2014/main" id="{E1F3DCFA-13D6-43E5-93C8-1C09B79C7CF4}"/>
              </a:ext>
            </a:extLst>
          </p:cNvPr>
          <p:cNvSpPr txBox="1"/>
          <p:nvPr/>
        </p:nvSpPr>
        <p:spPr>
          <a:xfrm>
            <a:off x="2723001" y="2282323"/>
            <a:ext cx="272483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Research team:</a:t>
            </a:r>
            <a:endParaRPr lang="en-GB" b="1">
              <a:cs typeface="Calibri"/>
            </a:endParaRPr>
          </a:p>
          <a:p>
            <a:pPr marL="285750" indent="-285750">
              <a:buFont typeface="Arial"/>
              <a:buChar char="•"/>
            </a:pPr>
            <a:r>
              <a:rPr lang="en-GB">
                <a:cs typeface="Calibri"/>
              </a:rPr>
              <a:t>Safya </a:t>
            </a:r>
            <a:r>
              <a:rPr lang="en-GB" err="1">
                <a:cs typeface="Calibri"/>
              </a:rPr>
              <a:t>Benniche</a:t>
            </a:r>
            <a:endParaRPr lang="en-GB">
              <a:cs typeface="Calibri"/>
            </a:endParaRPr>
          </a:p>
          <a:p>
            <a:pPr marL="285750" indent="-285750">
              <a:buFont typeface="Arial"/>
              <a:buChar char="•"/>
            </a:pPr>
            <a:r>
              <a:rPr lang="en-GB">
                <a:cs typeface="Calibri"/>
              </a:rPr>
              <a:t>Dr Kriss Fearon</a:t>
            </a:r>
          </a:p>
          <a:p>
            <a:pPr marL="285750" indent="-285750">
              <a:buFont typeface="Arial"/>
              <a:buChar char="•"/>
            </a:pPr>
            <a:r>
              <a:rPr lang="en-GB">
                <a:cs typeface="Calibri"/>
              </a:rPr>
              <a:t>Dr Margarita Garfias Royo</a:t>
            </a:r>
          </a:p>
          <a:p>
            <a:pPr marL="285750" indent="-285750">
              <a:buFont typeface="Arial"/>
              <a:buChar char="•"/>
            </a:pPr>
            <a:r>
              <a:rPr lang="en-GB">
                <a:cs typeface="Calibri"/>
              </a:rPr>
              <a:t>Dr Sorcha Mahony</a:t>
            </a:r>
          </a:p>
          <a:p>
            <a:pPr marL="285750" indent="-285750">
              <a:buFont typeface="Arial"/>
              <a:buChar char="•"/>
            </a:pPr>
            <a:r>
              <a:rPr lang="en-GB">
                <a:cs typeface="Calibri"/>
              </a:rPr>
              <a:t>Dr Kaushik Sarkar</a:t>
            </a:r>
          </a:p>
          <a:p>
            <a:pPr marL="285750" indent="-285750">
              <a:buFont typeface="Arial"/>
              <a:buChar char="•"/>
            </a:pPr>
            <a:r>
              <a:rPr lang="en-GB">
                <a:cs typeface="Calibri"/>
              </a:rPr>
              <a:t>Matt Williams</a:t>
            </a:r>
          </a:p>
        </p:txBody>
      </p:sp>
      <p:sp>
        <p:nvSpPr>
          <p:cNvPr id="25" name="TextBox 24">
            <a:extLst>
              <a:ext uri="{FF2B5EF4-FFF2-40B4-BE49-F238E27FC236}">
                <a16:creationId xmlns:a16="http://schemas.microsoft.com/office/drawing/2014/main" id="{340491C2-0545-4D87-9FB8-2A5A5F7E0F1B}"/>
              </a:ext>
            </a:extLst>
          </p:cNvPr>
          <p:cNvSpPr txBox="1"/>
          <p:nvPr/>
        </p:nvSpPr>
        <p:spPr>
          <a:xfrm>
            <a:off x="3126952" y="4761121"/>
            <a:ext cx="31287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Creative advisor:</a:t>
            </a:r>
          </a:p>
          <a:p>
            <a:pPr marL="285750" indent="-285750">
              <a:buFont typeface="Arial"/>
              <a:buChar char="•"/>
            </a:pPr>
            <a:r>
              <a:rPr lang="en-GB">
                <a:cs typeface="Calibri"/>
              </a:rPr>
              <a:t>Dr Kartik Sharma</a:t>
            </a:r>
            <a:endParaRPr lang="en-GB"/>
          </a:p>
        </p:txBody>
      </p:sp>
      <p:sp>
        <p:nvSpPr>
          <p:cNvPr id="3" name="TextBox 2">
            <a:extLst>
              <a:ext uri="{FF2B5EF4-FFF2-40B4-BE49-F238E27FC236}">
                <a16:creationId xmlns:a16="http://schemas.microsoft.com/office/drawing/2014/main" id="{FD172C1D-CFD7-462D-B410-5B387A5D912E}"/>
              </a:ext>
            </a:extLst>
          </p:cNvPr>
          <p:cNvSpPr txBox="1"/>
          <p:nvPr/>
        </p:nvSpPr>
        <p:spPr>
          <a:xfrm>
            <a:off x="8607846" y="2282327"/>
            <a:ext cx="403768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ea typeface="+mn-lt"/>
                <a:cs typeface="+mn-lt"/>
              </a:rPr>
              <a:t>Project Leads:</a:t>
            </a:r>
            <a:endParaRPr lang="en-US"/>
          </a:p>
          <a:p>
            <a:pPr marL="285750" indent="-285750">
              <a:buFont typeface="Arial"/>
              <a:buChar char="•"/>
            </a:pPr>
            <a:r>
              <a:rPr lang="en-GB">
                <a:ea typeface="+mn-lt"/>
                <a:cs typeface="+mn-lt"/>
              </a:rPr>
              <a:t>University College London</a:t>
            </a:r>
            <a:endParaRPr lang="en-GB">
              <a:cs typeface="Calibri" panose="020F0502020204030204"/>
            </a:endParaRPr>
          </a:p>
          <a:p>
            <a:pPr marL="285750" indent="-285750">
              <a:buFont typeface="Arial"/>
              <a:buChar char="•"/>
            </a:pPr>
            <a:r>
              <a:rPr lang="en-GB">
                <a:ea typeface="+mn-lt"/>
                <a:cs typeface="+mn-lt"/>
              </a:rPr>
              <a:t>De Montfort University Leicester</a:t>
            </a:r>
            <a:endParaRPr lang="en-GB">
              <a:cs typeface="Calibri" panose="020F0502020204030204"/>
            </a:endParaRPr>
          </a:p>
          <a:p>
            <a:endParaRPr lang="en-GB" b="1">
              <a:ea typeface="+mn-lt"/>
              <a:cs typeface="+mn-lt"/>
            </a:endParaRPr>
          </a:p>
          <a:p>
            <a:r>
              <a:rPr lang="en-GB" b="1">
                <a:ea typeface="+mn-lt"/>
                <a:cs typeface="+mn-lt"/>
              </a:rPr>
              <a:t>Project Partners:</a:t>
            </a:r>
            <a:endParaRPr lang="en-GB">
              <a:cs typeface="Calibri"/>
            </a:endParaRPr>
          </a:p>
          <a:p>
            <a:pPr marL="285750" indent="-285750">
              <a:buFont typeface="Arial"/>
              <a:buChar char="•"/>
            </a:pPr>
            <a:r>
              <a:rPr lang="en-GB">
                <a:ea typeface="+mn-lt"/>
                <a:cs typeface="+mn-lt"/>
              </a:rPr>
              <a:t>Community Engagement Panel </a:t>
            </a:r>
            <a:endParaRPr lang="en-GB">
              <a:cs typeface="Calibri" panose="020F0502020204030204"/>
            </a:endParaRPr>
          </a:p>
          <a:p>
            <a:pPr marL="285750" indent="-285750">
              <a:buFont typeface="Arial"/>
              <a:buChar char="•"/>
            </a:pPr>
            <a:r>
              <a:rPr lang="en-GB">
                <a:ea typeface="+mn-lt"/>
                <a:cs typeface="+mn-lt"/>
              </a:rPr>
              <a:t>The Children’s Society</a:t>
            </a:r>
            <a:endParaRPr lang="en-GB">
              <a:cs typeface="Calibri" panose="020F0502020204030204"/>
            </a:endParaRPr>
          </a:p>
          <a:p>
            <a:pPr marL="285750" indent="-285750">
              <a:buFont typeface="Arial"/>
              <a:buChar char="•"/>
            </a:pPr>
            <a:r>
              <a:rPr lang="en-GB">
                <a:ea typeface="+mn-lt"/>
                <a:cs typeface="+mn-lt"/>
              </a:rPr>
              <a:t>EKAM Foundation</a:t>
            </a:r>
            <a:endParaRPr lang="en-GB">
              <a:cs typeface="Calibri" panose="020F0502020204030204"/>
            </a:endParaRPr>
          </a:p>
          <a:p>
            <a:pPr marL="285750" indent="-285750">
              <a:buFont typeface="Arial"/>
              <a:buChar char="•"/>
            </a:pPr>
            <a:r>
              <a:rPr lang="en-GB">
                <a:ea typeface="+mn-lt"/>
                <a:cs typeface="+mn-lt"/>
              </a:rPr>
              <a:t>British Association for Community Child Health</a:t>
            </a:r>
            <a:endParaRPr lang="en-GB">
              <a:cs typeface="Calibri" panose="020F0502020204030204"/>
            </a:endParaRPr>
          </a:p>
          <a:p>
            <a:pPr marL="285750" indent="-285750">
              <a:buFont typeface="Arial"/>
              <a:buChar char="•"/>
            </a:pPr>
            <a:r>
              <a:rPr lang="en-GB">
                <a:ea typeface="+mn-lt"/>
                <a:cs typeface="+mn-lt"/>
              </a:rPr>
              <a:t>Public Arts Health &amp; Us</a:t>
            </a:r>
            <a:endParaRPr lang="en-GB">
              <a:cs typeface="Calibri" panose="020F0502020204030204"/>
            </a:endParaRPr>
          </a:p>
          <a:p>
            <a:pPr marL="285750" indent="-285750">
              <a:buFont typeface="Arial"/>
              <a:buChar char="•"/>
            </a:pPr>
            <a:r>
              <a:rPr lang="en-GB">
                <a:ea typeface="+mn-lt"/>
                <a:cs typeface="+mn-lt"/>
              </a:rPr>
              <a:t>National Supporters</a:t>
            </a:r>
            <a:endParaRPr lang="en-GB">
              <a:cs typeface="Calibri" panose="020F0502020204030204"/>
            </a:endParaRPr>
          </a:p>
          <a:p>
            <a:pPr marL="285750" indent="-285750">
              <a:buFont typeface="Arial"/>
              <a:buChar char="•"/>
            </a:pPr>
            <a:r>
              <a:rPr lang="en-GB">
                <a:cs typeface="Calibri" panose="020F0502020204030204"/>
              </a:rPr>
              <a:t>UCL Student Action Against Homelessness Society</a:t>
            </a:r>
          </a:p>
          <a:p>
            <a:endParaRPr lang="en-GB">
              <a:cs typeface="Calibri" panose="020F0502020204030204"/>
            </a:endParaRPr>
          </a:p>
        </p:txBody>
      </p:sp>
      <p:sp>
        <p:nvSpPr>
          <p:cNvPr id="19" name="TextBox 18">
            <a:extLst>
              <a:ext uri="{FF2B5EF4-FFF2-40B4-BE49-F238E27FC236}">
                <a16:creationId xmlns:a16="http://schemas.microsoft.com/office/drawing/2014/main" id="{E341EB25-64B9-4066-BD40-F6F78590C9AB}"/>
              </a:ext>
            </a:extLst>
          </p:cNvPr>
          <p:cNvSpPr txBox="1"/>
          <p:nvPr/>
        </p:nvSpPr>
        <p:spPr>
          <a:xfrm>
            <a:off x="5205468" y="2282323"/>
            <a:ext cx="345929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Students on project:</a:t>
            </a:r>
            <a:endParaRPr lang="en-GB" b="1">
              <a:cs typeface="Calibri"/>
            </a:endParaRPr>
          </a:p>
          <a:p>
            <a:pPr marL="285750" indent="-285750">
              <a:buFont typeface="Arial"/>
              <a:buChar char="•"/>
            </a:pPr>
            <a:r>
              <a:rPr lang="en-GB">
                <a:cs typeface="Calibri"/>
              </a:rPr>
              <a:t>Daniela Cossio Martinez (UCL)</a:t>
            </a:r>
          </a:p>
          <a:p>
            <a:pPr marL="285750" indent="-285750">
              <a:buFont typeface="Arial"/>
              <a:buChar char="•"/>
            </a:pPr>
            <a:r>
              <a:rPr lang="en-GB" err="1">
                <a:cs typeface="Calibri"/>
              </a:rPr>
              <a:t>Gema</a:t>
            </a:r>
            <a:r>
              <a:rPr lang="en-GB">
                <a:cs typeface="Calibri"/>
              </a:rPr>
              <a:t> Milla De La Fuente (UCL)</a:t>
            </a:r>
          </a:p>
          <a:p>
            <a:pPr marL="285750" indent="-285750">
              <a:buFont typeface="Arial"/>
              <a:buChar char="•"/>
            </a:pPr>
            <a:r>
              <a:rPr lang="en-GB">
                <a:cs typeface="Calibri"/>
              </a:rPr>
              <a:t>Christen van den Berghe (UCL)</a:t>
            </a:r>
          </a:p>
          <a:p>
            <a:pPr marL="285750" indent="-285750">
              <a:buFont typeface="Arial"/>
              <a:buChar char="•"/>
            </a:pPr>
            <a:r>
              <a:rPr lang="en-GB">
                <a:cs typeface="Calibri"/>
              </a:rPr>
              <a:t>Rosemary Roberts (UCL)</a:t>
            </a:r>
          </a:p>
          <a:p>
            <a:pPr marL="285750" indent="-285750">
              <a:buFont typeface="Arial"/>
              <a:buChar char="•"/>
            </a:pPr>
            <a:r>
              <a:rPr lang="en-GB">
                <a:cs typeface="Calibri"/>
              </a:rPr>
              <a:t>Arunima Shrestha (UCL)</a:t>
            </a:r>
          </a:p>
          <a:p>
            <a:pPr marL="285750" indent="-285750">
              <a:buFont typeface="Arial"/>
              <a:buChar char="•"/>
            </a:pPr>
            <a:r>
              <a:rPr lang="en-GB">
                <a:cs typeface="Calibri"/>
              </a:rPr>
              <a:t>Jingyuan Sun (UCL)</a:t>
            </a:r>
          </a:p>
          <a:p>
            <a:pPr marL="285750" indent="-285750">
              <a:buFont typeface="Arial"/>
              <a:buChar char="•"/>
            </a:pPr>
            <a:r>
              <a:rPr lang="en-GB">
                <a:cs typeface="Calibri"/>
              </a:rPr>
              <a:t>Priyam Deka (UCL)</a:t>
            </a:r>
          </a:p>
          <a:p>
            <a:pPr marL="285750" indent="-285750">
              <a:buFont typeface="Arial"/>
              <a:buChar char="•"/>
            </a:pPr>
            <a:r>
              <a:rPr lang="en-GB">
                <a:cs typeface="Calibri"/>
              </a:rPr>
              <a:t>Alfred Tu (UCL)</a:t>
            </a:r>
          </a:p>
          <a:p>
            <a:pPr marL="285750" indent="-285750">
              <a:buFont typeface="Arial"/>
              <a:buChar char="•"/>
            </a:pPr>
            <a:r>
              <a:rPr lang="en-GB">
                <a:cs typeface="Calibri"/>
              </a:rPr>
              <a:t>Hyka Shaikh (UCL)</a:t>
            </a:r>
          </a:p>
          <a:p>
            <a:pPr marL="285750" indent="-285750">
              <a:buFont typeface="Arial"/>
              <a:buChar char="•"/>
            </a:pPr>
            <a:r>
              <a:rPr lang="en-GB">
                <a:cs typeface="Calibri"/>
              </a:rPr>
              <a:t>Charlie Firth (DMU)</a:t>
            </a:r>
          </a:p>
          <a:p>
            <a:pPr marL="285750" indent="-285750">
              <a:buFont typeface="Arial"/>
              <a:buChar char="•"/>
            </a:pPr>
            <a:r>
              <a:rPr lang="en-GB">
                <a:cs typeface="Calibri"/>
              </a:rPr>
              <a:t>Katie Gent (DMU)</a:t>
            </a:r>
          </a:p>
        </p:txBody>
      </p:sp>
    </p:spTree>
    <p:extLst>
      <p:ext uri="{BB962C8B-B14F-4D97-AF65-F5344CB8AC3E}">
        <p14:creationId xmlns:p14="http://schemas.microsoft.com/office/powerpoint/2010/main" val="246420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AA"/>
        </a:solidFill>
        <a:effectLst/>
      </p:bgPr>
    </p:bg>
    <p:spTree>
      <p:nvGrpSpPr>
        <p:cNvPr id="1" name=""/>
        <p:cNvGrpSpPr/>
        <p:nvPr/>
      </p:nvGrpSpPr>
      <p:grpSpPr>
        <a:xfrm>
          <a:off x="0" y="0"/>
          <a:ext cx="0" cy="0"/>
          <a:chOff x="0" y="0"/>
          <a:chExt cx="0" cy="0"/>
        </a:xfrm>
      </p:grpSpPr>
      <p:pic>
        <p:nvPicPr>
          <p:cNvPr id="14" name="Picture 22">
            <a:extLst>
              <a:ext uri="{FF2B5EF4-FFF2-40B4-BE49-F238E27FC236}">
                <a16:creationId xmlns:a16="http://schemas.microsoft.com/office/drawing/2014/main" id="{4181FF51-E4EB-4C54-ADD4-2AF908B8D50F}"/>
              </a:ext>
            </a:extLst>
          </p:cNvPr>
          <p:cNvPicPr>
            <a:picLocks noChangeAspect="1"/>
          </p:cNvPicPr>
          <p:nvPr/>
        </p:nvPicPr>
        <p:blipFill rotWithShape="1">
          <a:blip r:embed="rId3"/>
          <a:srcRect l="-325" t="14263" r="244" b="-243"/>
          <a:stretch/>
        </p:blipFill>
        <p:spPr>
          <a:xfrm>
            <a:off x="-150158" y="-3822"/>
            <a:ext cx="12356690" cy="7112430"/>
          </a:xfrm>
          <a:prstGeom prst="rect">
            <a:avLst/>
          </a:prstGeom>
        </p:spPr>
      </p:pic>
      <p:sp>
        <p:nvSpPr>
          <p:cNvPr id="8" name="Rectangle: Rounded Corners 7">
            <a:extLst>
              <a:ext uri="{FF2B5EF4-FFF2-40B4-BE49-F238E27FC236}">
                <a16:creationId xmlns:a16="http://schemas.microsoft.com/office/drawing/2014/main" id="{6137DC50-579A-42CC-BFB1-247C99C13339}"/>
              </a:ext>
            </a:extLst>
          </p:cNvPr>
          <p:cNvSpPr/>
          <p:nvPr/>
        </p:nvSpPr>
        <p:spPr>
          <a:xfrm>
            <a:off x="4396953" y="1657262"/>
            <a:ext cx="7162800" cy="15906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64B5F39B-F69A-411B-935A-8586D059FFB1}"/>
              </a:ext>
            </a:extLst>
          </p:cNvPr>
          <p:cNvSpPr>
            <a:spLocks noGrp="1"/>
          </p:cNvSpPr>
          <p:nvPr>
            <p:ph type="title"/>
          </p:nvPr>
        </p:nvSpPr>
        <p:spPr>
          <a:xfrm>
            <a:off x="1617133" y="157265"/>
            <a:ext cx="8611330" cy="1200369"/>
          </a:xfrm>
          <a:solidFill>
            <a:srgbClr val="FFFFFF">
              <a:alpha val="46000"/>
            </a:srgbClr>
          </a:solidFill>
        </p:spPr>
        <p:txBody>
          <a:bodyPr>
            <a:normAutofit/>
          </a:bodyPr>
          <a:lstStyle/>
          <a:p>
            <a:r>
              <a:rPr lang="en-US" sz="4000" b="1">
                <a:solidFill>
                  <a:srgbClr val="4A148C"/>
                </a:solidFill>
                <a:latin typeface="+mn-lt"/>
                <a:ea typeface="+mn-ea"/>
                <a:cs typeface="+mn-cs"/>
              </a:rPr>
              <a:t>A child engages with the world through all their senses</a:t>
            </a:r>
            <a:endParaRPr lang="en-US" sz="1800" b="1">
              <a:solidFill>
                <a:srgbClr val="4A148C"/>
              </a:solidFill>
              <a:latin typeface="+mn-lt"/>
              <a:ea typeface="+mn-ea"/>
              <a:cs typeface="Calibri"/>
            </a:endParaRPr>
          </a:p>
        </p:txBody>
      </p:sp>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96" y="290946"/>
            <a:ext cx="1040437" cy="1040437"/>
          </a:xfrm>
          <a:prstGeom prst="rect">
            <a:avLst/>
          </a:prstGeom>
        </p:spPr>
      </p:pic>
      <p:sp>
        <p:nvSpPr>
          <p:cNvPr id="15" name="TextBox 14">
            <a:extLst>
              <a:ext uri="{FF2B5EF4-FFF2-40B4-BE49-F238E27FC236}">
                <a16:creationId xmlns:a16="http://schemas.microsoft.com/office/drawing/2014/main" id="{09D42399-5433-4989-AB0D-B7299125F7C7}"/>
              </a:ext>
            </a:extLst>
          </p:cNvPr>
          <p:cNvSpPr txBox="1"/>
          <p:nvPr/>
        </p:nvSpPr>
        <p:spPr>
          <a:xfrm>
            <a:off x="5137779" y="1741021"/>
            <a:ext cx="787705"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800" b="1">
                <a:solidFill>
                  <a:srgbClr val="4A148C"/>
                </a:solidFill>
              </a:rPr>
              <a:t>See</a:t>
            </a:r>
            <a:endParaRPr lang="en-US" sz="2800">
              <a:ea typeface="+mn-lt"/>
              <a:cs typeface="+mn-lt"/>
            </a:endParaRPr>
          </a:p>
        </p:txBody>
      </p:sp>
      <p:sp>
        <p:nvSpPr>
          <p:cNvPr id="17" name="TextBox 16">
            <a:extLst>
              <a:ext uri="{FF2B5EF4-FFF2-40B4-BE49-F238E27FC236}">
                <a16:creationId xmlns:a16="http://schemas.microsoft.com/office/drawing/2014/main" id="{8EF6C361-8B34-4398-90DA-0429037DDB70}"/>
              </a:ext>
            </a:extLst>
          </p:cNvPr>
          <p:cNvSpPr txBox="1"/>
          <p:nvPr/>
        </p:nvSpPr>
        <p:spPr>
          <a:xfrm>
            <a:off x="7547947" y="1725758"/>
            <a:ext cx="1109030"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2800" b="1">
                <a:solidFill>
                  <a:srgbClr val="4A148C"/>
                </a:solidFill>
                <a:ea typeface="+mn-lt"/>
                <a:cs typeface="+mn-lt"/>
              </a:rPr>
              <a:t>Smell</a:t>
            </a:r>
            <a:endParaRPr lang="en-US" sz="2800">
              <a:ea typeface="+mn-lt"/>
              <a:cs typeface="+mn-lt"/>
            </a:endParaRPr>
          </a:p>
        </p:txBody>
      </p:sp>
      <p:sp>
        <p:nvSpPr>
          <p:cNvPr id="18" name="TextBox 17">
            <a:extLst>
              <a:ext uri="{FF2B5EF4-FFF2-40B4-BE49-F238E27FC236}">
                <a16:creationId xmlns:a16="http://schemas.microsoft.com/office/drawing/2014/main" id="{32FB9A12-7F31-4B77-B76A-075697F02340}"/>
              </a:ext>
            </a:extLst>
          </p:cNvPr>
          <p:cNvSpPr txBox="1"/>
          <p:nvPr/>
        </p:nvSpPr>
        <p:spPr>
          <a:xfrm>
            <a:off x="10047055" y="1658509"/>
            <a:ext cx="9713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4A148C"/>
                </a:solidFill>
                <a:ea typeface="+mn-lt"/>
                <a:cs typeface="+mn-lt"/>
              </a:rPr>
              <a:t>Hear</a:t>
            </a:r>
            <a:endParaRPr lang="en-GB" sz="2800">
              <a:ea typeface="+mn-lt"/>
              <a:cs typeface="+mn-lt"/>
            </a:endParaRPr>
          </a:p>
        </p:txBody>
      </p:sp>
      <p:pic>
        <p:nvPicPr>
          <p:cNvPr id="19" name="Graphic 19" descr="Ear outline">
            <a:extLst>
              <a:ext uri="{FF2B5EF4-FFF2-40B4-BE49-F238E27FC236}">
                <a16:creationId xmlns:a16="http://schemas.microsoft.com/office/drawing/2014/main" id="{6048EF28-DA29-457A-AFBF-F786A382F3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0383" y="2165630"/>
            <a:ext cx="914400" cy="914400"/>
          </a:xfrm>
          <a:prstGeom prst="rect">
            <a:avLst/>
          </a:prstGeom>
        </p:spPr>
      </p:pic>
      <p:pic>
        <p:nvPicPr>
          <p:cNvPr id="20" name="Graphic 20" descr="Nose outline">
            <a:extLst>
              <a:ext uri="{FF2B5EF4-FFF2-40B4-BE49-F238E27FC236}">
                <a16:creationId xmlns:a16="http://schemas.microsoft.com/office/drawing/2014/main" id="{4777E578-C6EA-4BC9-97F6-CBF9E70C18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5263" y="2194894"/>
            <a:ext cx="914400" cy="914400"/>
          </a:xfrm>
          <a:prstGeom prst="rect">
            <a:avLst/>
          </a:prstGeom>
        </p:spPr>
      </p:pic>
      <p:pic>
        <p:nvPicPr>
          <p:cNvPr id="21" name="Graphic 21" descr="Eye with solid fill">
            <a:extLst>
              <a:ext uri="{FF2B5EF4-FFF2-40B4-BE49-F238E27FC236}">
                <a16:creationId xmlns:a16="http://schemas.microsoft.com/office/drawing/2014/main" id="{CD4A6BA6-DE0D-4764-B00F-9DB25C41C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1939" y="2144629"/>
            <a:ext cx="914400" cy="914400"/>
          </a:xfrm>
          <a:prstGeom prst="rect">
            <a:avLst/>
          </a:prstGeom>
        </p:spPr>
      </p:pic>
      <p:sp>
        <p:nvSpPr>
          <p:cNvPr id="22" name="Content Placeholder 7">
            <a:extLst>
              <a:ext uri="{FF2B5EF4-FFF2-40B4-BE49-F238E27FC236}">
                <a16:creationId xmlns:a16="http://schemas.microsoft.com/office/drawing/2014/main" id="{735A8CE5-2CF1-44F3-B292-F3A21CCB94BB}"/>
              </a:ext>
            </a:extLst>
          </p:cNvPr>
          <p:cNvSpPr txBox="1">
            <a:spLocks/>
          </p:cNvSpPr>
          <p:nvPr/>
        </p:nvSpPr>
        <p:spPr>
          <a:xfrm>
            <a:off x="5674415" y="3549713"/>
            <a:ext cx="5820046" cy="2891622"/>
          </a:xfrm>
          <a:prstGeom prst="rect">
            <a:avLst/>
          </a:prstGeom>
          <a:solidFill>
            <a:srgbClr val="FFFFFF">
              <a:alpha val="46000"/>
            </a:srgb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1900" b="1">
                <a:ea typeface="+mn-lt"/>
                <a:cs typeface="+mn-lt"/>
              </a:rPr>
              <a:t>A home is not just the walls and roof.</a:t>
            </a:r>
          </a:p>
          <a:p>
            <a:pPr marL="0" indent="0">
              <a:buNone/>
            </a:pPr>
            <a:r>
              <a:rPr lang="en-GB" sz="1900">
                <a:ea typeface="+mn-lt"/>
                <a:cs typeface="+mn-lt"/>
              </a:rPr>
              <a:t>Everything a child encounters impacts their development. </a:t>
            </a:r>
            <a:endParaRPr lang="en-US" sz="1900">
              <a:cs typeface="Calibri"/>
            </a:endParaRPr>
          </a:p>
          <a:p>
            <a:pPr marL="0" indent="0">
              <a:buNone/>
            </a:pPr>
            <a:r>
              <a:rPr lang="en-GB" sz="1900" b="1">
                <a:ea typeface="+mn-lt"/>
                <a:cs typeface="+mn-lt"/>
              </a:rPr>
              <a:t>Stressful experiences have negative effects</a:t>
            </a:r>
            <a:r>
              <a:rPr lang="en-GB" sz="1900">
                <a:ea typeface="+mn-lt"/>
                <a:cs typeface="+mn-lt"/>
              </a:rPr>
              <a:t> on their brain and mental health, whether that be </a:t>
            </a:r>
            <a:endParaRPr lang="en-GB" sz="1900">
              <a:cs typeface="Calibri"/>
            </a:endParaRPr>
          </a:p>
          <a:p>
            <a:r>
              <a:rPr lang="en-GB" sz="1900">
                <a:ea typeface="+mn-lt"/>
                <a:cs typeface="+mn-lt"/>
              </a:rPr>
              <a:t>seeing their parents stressed</a:t>
            </a:r>
          </a:p>
          <a:p>
            <a:r>
              <a:rPr lang="en-GB" sz="1900">
                <a:ea typeface="+mn-lt"/>
                <a:cs typeface="+mn-lt"/>
              </a:rPr>
              <a:t>smelling unclean facilities</a:t>
            </a:r>
          </a:p>
          <a:p>
            <a:r>
              <a:rPr lang="en-GB" sz="1900">
                <a:ea typeface="+mn-lt"/>
                <a:cs typeface="+mn-lt"/>
              </a:rPr>
              <a:t>or hearing people shouting in the middle of the night </a:t>
            </a:r>
          </a:p>
          <a:p>
            <a:pPr marL="0" indent="0">
              <a:buNone/>
            </a:pPr>
            <a:endParaRPr lang="en-GB" sz="1900" b="1">
              <a:solidFill>
                <a:srgbClr val="4A148C"/>
              </a:solidFill>
              <a:cs typeface="Calibri"/>
            </a:endParaRPr>
          </a:p>
        </p:txBody>
      </p:sp>
    </p:spTree>
    <p:extLst>
      <p:ext uri="{BB962C8B-B14F-4D97-AF65-F5344CB8AC3E}">
        <p14:creationId xmlns:p14="http://schemas.microsoft.com/office/powerpoint/2010/main" val="62358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5C021C-E4EB-49AD-A460-6DCC7B881BAF}"/>
              </a:ext>
            </a:extLst>
          </p:cNvPr>
          <p:cNvSpPr/>
          <p:nvPr/>
        </p:nvSpPr>
        <p:spPr>
          <a:xfrm>
            <a:off x="1" y="0"/>
            <a:ext cx="12192000" cy="1243393"/>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sp>
        <p:nvSpPr>
          <p:cNvPr id="13" name="Title 12">
            <a:extLst>
              <a:ext uri="{FF2B5EF4-FFF2-40B4-BE49-F238E27FC236}">
                <a16:creationId xmlns:a16="http://schemas.microsoft.com/office/drawing/2014/main" id="{64B5F39B-F69A-411B-935A-8586D059FFB1}"/>
              </a:ext>
            </a:extLst>
          </p:cNvPr>
          <p:cNvSpPr>
            <a:spLocks noGrp="1"/>
          </p:cNvSpPr>
          <p:nvPr>
            <p:ph type="title"/>
          </p:nvPr>
        </p:nvSpPr>
        <p:spPr>
          <a:xfrm>
            <a:off x="1546124" y="121887"/>
            <a:ext cx="9568720" cy="1040437"/>
          </a:xfrm>
        </p:spPr>
        <p:txBody>
          <a:bodyPr>
            <a:normAutofit/>
          </a:bodyPr>
          <a:lstStyle/>
          <a:p>
            <a:r>
              <a:rPr lang="en-GB" sz="4000" b="1">
                <a:solidFill>
                  <a:srgbClr val="4C05AB"/>
                </a:solidFill>
                <a:latin typeface="+mn-lt"/>
                <a:ea typeface="+mn-ea"/>
                <a:cs typeface="+mn-cs"/>
              </a:rPr>
              <a:t>Impact of pandemic on existing inequalities</a:t>
            </a:r>
            <a:endParaRPr lang="en-US">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28" y="124086"/>
            <a:ext cx="1040437" cy="1040437"/>
          </a:xfrm>
          <a:prstGeom prst="rect">
            <a:avLst/>
          </a:prstGeom>
        </p:spPr>
      </p:pic>
      <p:sp>
        <p:nvSpPr>
          <p:cNvPr id="2573" name="TextBox 2572">
            <a:extLst>
              <a:ext uri="{FF2B5EF4-FFF2-40B4-BE49-F238E27FC236}">
                <a16:creationId xmlns:a16="http://schemas.microsoft.com/office/drawing/2014/main" id="{B8C7D0BF-6474-4BF8-A35F-DB9FEE143D30}"/>
              </a:ext>
            </a:extLst>
          </p:cNvPr>
          <p:cNvSpPr txBox="1"/>
          <p:nvPr/>
        </p:nvSpPr>
        <p:spPr>
          <a:xfrm>
            <a:off x="873733" y="3790796"/>
            <a:ext cx="143691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solidFill>
                  <a:schemeClr val="bg1"/>
                </a:solidFill>
                <a:cs typeface="Calibri"/>
              </a:rPr>
              <a:t>0-5 years</a:t>
            </a:r>
            <a:br>
              <a:rPr lang="en-GB" sz="2200">
                <a:solidFill>
                  <a:schemeClr val="bg1"/>
                </a:solidFill>
                <a:cs typeface="Calibri"/>
              </a:rPr>
            </a:br>
            <a:r>
              <a:rPr lang="en-GB" sz="2200">
                <a:solidFill>
                  <a:schemeClr val="bg1"/>
                </a:solidFill>
                <a:cs typeface="Calibri"/>
              </a:rPr>
              <a:t>brain development</a:t>
            </a:r>
          </a:p>
        </p:txBody>
      </p:sp>
      <p:sp>
        <p:nvSpPr>
          <p:cNvPr id="2" name="Rectangle 1">
            <a:extLst>
              <a:ext uri="{FF2B5EF4-FFF2-40B4-BE49-F238E27FC236}">
                <a16:creationId xmlns:a16="http://schemas.microsoft.com/office/drawing/2014/main" id="{AEBBB71E-EAB2-4A6B-A00C-42A33E5173C7}"/>
              </a:ext>
            </a:extLst>
          </p:cNvPr>
          <p:cNvSpPr/>
          <p:nvPr/>
        </p:nvSpPr>
        <p:spPr>
          <a:xfrm>
            <a:off x="7132320" y="1217755"/>
            <a:ext cx="1270000" cy="525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7B6298F4-C15F-4863-8F84-B8BA9BC8FD25}"/>
              </a:ext>
            </a:extLst>
          </p:cNvPr>
          <p:cNvSpPr/>
          <p:nvPr/>
        </p:nvSpPr>
        <p:spPr>
          <a:xfrm>
            <a:off x="3894106" y="1922332"/>
            <a:ext cx="1978228" cy="90298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a:cs typeface="Calibri"/>
              </a:rPr>
              <a:t>Poverty</a:t>
            </a:r>
          </a:p>
        </p:txBody>
      </p:sp>
      <p:sp>
        <p:nvSpPr>
          <p:cNvPr id="4" name="Rectangle: Rounded Corners 3">
            <a:extLst>
              <a:ext uri="{FF2B5EF4-FFF2-40B4-BE49-F238E27FC236}">
                <a16:creationId xmlns:a16="http://schemas.microsoft.com/office/drawing/2014/main" id="{FE89F23B-964E-44D2-9073-4823FBE7A414}"/>
              </a:ext>
            </a:extLst>
          </p:cNvPr>
          <p:cNvSpPr/>
          <p:nvPr/>
        </p:nvSpPr>
        <p:spPr>
          <a:xfrm>
            <a:off x="1638471" y="1972463"/>
            <a:ext cx="1784800" cy="81859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a:cs typeface="Calibri"/>
              </a:rPr>
              <a:t>Lifestyle</a:t>
            </a:r>
          </a:p>
        </p:txBody>
      </p:sp>
      <p:sp>
        <p:nvSpPr>
          <p:cNvPr id="6" name="Rectangle: Rounded Corners 5">
            <a:extLst>
              <a:ext uri="{FF2B5EF4-FFF2-40B4-BE49-F238E27FC236}">
                <a16:creationId xmlns:a16="http://schemas.microsoft.com/office/drawing/2014/main" id="{8017A6C2-35DF-43A8-8C74-02F1BB5A08E1}"/>
              </a:ext>
            </a:extLst>
          </p:cNvPr>
          <p:cNvSpPr/>
          <p:nvPr/>
        </p:nvSpPr>
        <p:spPr>
          <a:xfrm>
            <a:off x="6226459" y="1891651"/>
            <a:ext cx="2062946" cy="93325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a:cs typeface="Calibri"/>
              </a:rPr>
              <a:t>Environment</a:t>
            </a:r>
          </a:p>
        </p:txBody>
      </p:sp>
      <p:sp>
        <p:nvSpPr>
          <p:cNvPr id="9" name="TextBox 8">
            <a:extLst>
              <a:ext uri="{FF2B5EF4-FFF2-40B4-BE49-F238E27FC236}">
                <a16:creationId xmlns:a16="http://schemas.microsoft.com/office/drawing/2014/main" id="{2921D421-5238-4585-B08B-9643F2A9AFFC}"/>
              </a:ext>
            </a:extLst>
          </p:cNvPr>
          <p:cNvSpPr txBox="1"/>
          <p:nvPr/>
        </p:nvSpPr>
        <p:spPr>
          <a:xfrm>
            <a:off x="4238980" y="3219450"/>
            <a:ext cx="16950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black"/>
              </a:solidFill>
              <a:effectLst/>
              <a:uLnTx/>
              <a:uFillTx/>
              <a:latin typeface="Calibri"/>
              <a:cs typeface="Calibri"/>
            </a:endParaRPr>
          </a:p>
        </p:txBody>
      </p:sp>
      <p:sp>
        <p:nvSpPr>
          <p:cNvPr id="11" name="Rectangle: Rounded Corners 10">
            <a:extLst>
              <a:ext uri="{FF2B5EF4-FFF2-40B4-BE49-F238E27FC236}">
                <a16:creationId xmlns:a16="http://schemas.microsoft.com/office/drawing/2014/main" id="{873C9674-84ED-458F-B4C2-E6B0D3D2C65F}"/>
              </a:ext>
            </a:extLst>
          </p:cNvPr>
          <p:cNvSpPr/>
          <p:nvPr/>
        </p:nvSpPr>
        <p:spPr>
          <a:xfrm>
            <a:off x="705075" y="5255141"/>
            <a:ext cx="1652517" cy="5509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Weight gain</a:t>
            </a:r>
          </a:p>
        </p:txBody>
      </p:sp>
      <p:sp>
        <p:nvSpPr>
          <p:cNvPr id="20" name="Rectangle: Rounded Corners 19">
            <a:extLst>
              <a:ext uri="{FF2B5EF4-FFF2-40B4-BE49-F238E27FC236}">
                <a16:creationId xmlns:a16="http://schemas.microsoft.com/office/drawing/2014/main" id="{E6671F63-BC89-4A0E-807C-6622695B6F21}"/>
              </a:ext>
            </a:extLst>
          </p:cNvPr>
          <p:cNvSpPr/>
          <p:nvPr/>
        </p:nvSpPr>
        <p:spPr>
          <a:xfrm>
            <a:off x="2632708" y="5209183"/>
            <a:ext cx="1581289" cy="6428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2200">
                <a:solidFill>
                  <a:schemeClr val="tx1"/>
                </a:solidFill>
                <a:latin typeface="Calibri"/>
                <a:cs typeface="Calibri"/>
              </a:rPr>
              <a:t>Vitamin</a:t>
            </a:r>
            <a:br>
              <a:rPr lang="en-GB" sz="2200">
                <a:solidFill>
                  <a:schemeClr val="tx1"/>
                </a:solidFill>
                <a:latin typeface="Calibri"/>
                <a:cs typeface="Calibri"/>
              </a:rPr>
            </a:br>
            <a:r>
              <a:rPr kumimoji="0" lang="en-GB" sz="2200" b="0" i="0" u="none" strike="noStrike" kern="1200" cap="none" spc="0" normalizeH="0" baseline="0" noProof="0">
                <a:ln>
                  <a:noFill/>
                </a:ln>
                <a:solidFill>
                  <a:schemeClr val="tx1"/>
                </a:solidFill>
                <a:effectLst/>
                <a:uLnTx/>
                <a:uFillTx/>
                <a:latin typeface="Calibri"/>
                <a:cs typeface="Calibri"/>
              </a:rPr>
              <a:t>Deficiency</a:t>
            </a:r>
          </a:p>
        </p:txBody>
      </p:sp>
      <p:sp>
        <p:nvSpPr>
          <p:cNvPr id="26" name="Rectangle: Rounded Corners 25">
            <a:extLst>
              <a:ext uri="{FF2B5EF4-FFF2-40B4-BE49-F238E27FC236}">
                <a16:creationId xmlns:a16="http://schemas.microsoft.com/office/drawing/2014/main" id="{050330B3-60FC-4306-B7CE-7F8BDCA417FE}"/>
              </a:ext>
            </a:extLst>
          </p:cNvPr>
          <p:cNvSpPr/>
          <p:nvPr/>
        </p:nvSpPr>
        <p:spPr>
          <a:xfrm>
            <a:off x="6516403" y="5149866"/>
            <a:ext cx="2189707" cy="6271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Smoke, mould, vermin</a:t>
            </a:r>
          </a:p>
        </p:txBody>
      </p:sp>
      <p:cxnSp>
        <p:nvCxnSpPr>
          <p:cNvPr id="28" name="Straight Arrow Connector 27">
            <a:extLst>
              <a:ext uri="{FF2B5EF4-FFF2-40B4-BE49-F238E27FC236}">
                <a16:creationId xmlns:a16="http://schemas.microsoft.com/office/drawing/2014/main" id="{4BC8FC39-3E4E-453D-93AF-36972242BA15}"/>
              </a:ext>
            </a:extLst>
          </p:cNvPr>
          <p:cNvCxnSpPr>
            <a:cxnSpLocks/>
          </p:cNvCxnSpPr>
          <p:nvPr/>
        </p:nvCxnSpPr>
        <p:spPr>
          <a:xfrm>
            <a:off x="2565962" y="2781031"/>
            <a:ext cx="1606611" cy="1020037"/>
          </a:xfrm>
          <a:prstGeom prst="straightConnector1">
            <a:avLst/>
          </a:prstGeom>
          <a:ln w="57150">
            <a:solidFill>
              <a:srgbClr val="E01A7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FC9D438-F0BE-4BD6-B193-886661328B36}"/>
              </a:ext>
            </a:extLst>
          </p:cNvPr>
          <p:cNvCxnSpPr>
            <a:cxnSpLocks/>
          </p:cNvCxnSpPr>
          <p:nvPr/>
        </p:nvCxnSpPr>
        <p:spPr>
          <a:xfrm flipH="1">
            <a:off x="1527905" y="2781031"/>
            <a:ext cx="957848" cy="966740"/>
          </a:xfrm>
          <a:prstGeom prst="straightConnector1">
            <a:avLst/>
          </a:prstGeom>
          <a:ln w="57150">
            <a:solidFill>
              <a:srgbClr val="E01A7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26D61EC-8452-42EA-BDC6-4AF808FDA4A1}"/>
              </a:ext>
            </a:extLst>
          </p:cNvPr>
          <p:cNvCxnSpPr>
            <a:cxnSpLocks/>
          </p:cNvCxnSpPr>
          <p:nvPr/>
        </p:nvCxnSpPr>
        <p:spPr>
          <a:xfrm>
            <a:off x="7257932" y="2824901"/>
            <a:ext cx="24055" cy="93695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EA50DA3B-A675-4D83-8A81-CE208F032A17}"/>
              </a:ext>
            </a:extLst>
          </p:cNvPr>
          <p:cNvSpPr/>
          <p:nvPr/>
        </p:nvSpPr>
        <p:spPr>
          <a:xfrm>
            <a:off x="4556567" y="5166506"/>
            <a:ext cx="1721702" cy="6398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Poor mental health</a:t>
            </a:r>
          </a:p>
        </p:txBody>
      </p:sp>
      <p:cxnSp>
        <p:nvCxnSpPr>
          <p:cNvPr id="40" name="Straight Arrow Connector 39">
            <a:extLst>
              <a:ext uri="{FF2B5EF4-FFF2-40B4-BE49-F238E27FC236}">
                <a16:creationId xmlns:a16="http://schemas.microsoft.com/office/drawing/2014/main" id="{4F228C04-15BC-487D-A5F7-3132430BDA85}"/>
              </a:ext>
            </a:extLst>
          </p:cNvPr>
          <p:cNvCxnSpPr>
            <a:cxnSpLocks/>
          </p:cNvCxnSpPr>
          <p:nvPr/>
        </p:nvCxnSpPr>
        <p:spPr>
          <a:xfrm>
            <a:off x="7281987" y="4252959"/>
            <a:ext cx="329270" cy="89690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0CE9CD4-7C7E-4D32-93A3-6277093C09D7}"/>
              </a:ext>
            </a:extLst>
          </p:cNvPr>
          <p:cNvCxnSpPr>
            <a:cxnSpLocks/>
          </p:cNvCxnSpPr>
          <p:nvPr/>
        </p:nvCxnSpPr>
        <p:spPr>
          <a:xfrm>
            <a:off x="1527905" y="4275439"/>
            <a:ext cx="133771" cy="969676"/>
          </a:xfrm>
          <a:prstGeom prst="straightConnector1">
            <a:avLst/>
          </a:prstGeom>
          <a:ln w="57150">
            <a:solidFill>
              <a:srgbClr val="E01A7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57404E5-A767-4232-B2BC-66D0566AF19B}"/>
              </a:ext>
            </a:extLst>
          </p:cNvPr>
          <p:cNvCxnSpPr>
            <a:cxnSpLocks/>
          </p:cNvCxnSpPr>
          <p:nvPr/>
        </p:nvCxnSpPr>
        <p:spPr>
          <a:xfrm flipH="1">
            <a:off x="3423353" y="4282150"/>
            <a:ext cx="759246" cy="927033"/>
          </a:xfrm>
          <a:prstGeom prst="straightConnector1">
            <a:avLst/>
          </a:prstGeom>
          <a:ln w="57150">
            <a:solidFill>
              <a:srgbClr val="E01A7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EEAAFB8-1E41-4071-B0CB-8489BD7B39CC}"/>
              </a:ext>
            </a:extLst>
          </p:cNvPr>
          <p:cNvCxnSpPr>
            <a:cxnSpLocks/>
          </p:cNvCxnSpPr>
          <p:nvPr/>
        </p:nvCxnSpPr>
        <p:spPr>
          <a:xfrm flipH="1">
            <a:off x="1661676" y="4282150"/>
            <a:ext cx="2520923" cy="962965"/>
          </a:xfrm>
          <a:prstGeom prst="straightConnector1">
            <a:avLst/>
          </a:prstGeom>
          <a:ln w="57150">
            <a:solidFill>
              <a:srgbClr val="E01A7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7C08E4A-7987-4629-8DA1-F01249824604}"/>
              </a:ext>
            </a:extLst>
          </p:cNvPr>
          <p:cNvCxnSpPr>
            <a:cxnSpLocks/>
          </p:cNvCxnSpPr>
          <p:nvPr/>
        </p:nvCxnSpPr>
        <p:spPr>
          <a:xfrm>
            <a:off x="2596041" y="2801084"/>
            <a:ext cx="4685946" cy="960767"/>
          </a:xfrm>
          <a:prstGeom prst="straightConnector1">
            <a:avLst/>
          </a:prstGeom>
          <a:ln w="57150">
            <a:solidFill>
              <a:srgbClr val="E01A74"/>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446405D6-9291-4F3D-90F7-9C34F0066872}"/>
              </a:ext>
            </a:extLst>
          </p:cNvPr>
          <p:cNvSpPr/>
          <p:nvPr/>
        </p:nvSpPr>
        <p:spPr>
          <a:xfrm>
            <a:off x="700964" y="3757797"/>
            <a:ext cx="1653882" cy="5176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Less Active</a:t>
            </a:r>
          </a:p>
        </p:txBody>
      </p:sp>
      <p:cxnSp>
        <p:nvCxnSpPr>
          <p:cNvPr id="64" name="Straight Arrow Connector 63">
            <a:extLst>
              <a:ext uri="{FF2B5EF4-FFF2-40B4-BE49-F238E27FC236}">
                <a16:creationId xmlns:a16="http://schemas.microsoft.com/office/drawing/2014/main" id="{72BA2AC6-7A5B-4DDB-A16C-64254ACC6E4B}"/>
              </a:ext>
            </a:extLst>
          </p:cNvPr>
          <p:cNvCxnSpPr>
            <a:cxnSpLocks/>
          </p:cNvCxnSpPr>
          <p:nvPr/>
        </p:nvCxnSpPr>
        <p:spPr>
          <a:xfrm flipH="1">
            <a:off x="5417418" y="4252959"/>
            <a:ext cx="1864569" cy="913547"/>
          </a:xfrm>
          <a:prstGeom prst="straightConnector1">
            <a:avLst/>
          </a:prstGeom>
          <a:ln w="57150">
            <a:solidFill>
              <a:srgbClr val="E01A74"/>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348D2D8-D73F-4E22-8C0F-99CF067F6E00}"/>
              </a:ext>
            </a:extLst>
          </p:cNvPr>
          <p:cNvCxnSpPr>
            <a:cxnSpLocks/>
          </p:cNvCxnSpPr>
          <p:nvPr/>
        </p:nvCxnSpPr>
        <p:spPr>
          <a:xfrm>
            <a:off x="4883220" y="2825312"/>
            <a:ext cx="534198" cy="234119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5F8EA05-0C39-4DC2-899F-EB79FAB51AA3}"/>
              </a:ext>
            </a:extLst>
          </p:cNvPr>
          <p:cNvCxnSpPr>
            <a:cxnSpLocks/>
          </p:cNvCxnSpPr>
          <p:nvPr/>
        </p:nvCxnSpPr>
        <p:spPr>
          <a:xfrm>
            <a:off x="4883220" y="2825312"/>
            <a:ext cx="2728037" cy="232455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0AD2690-6A90-454F-B1AE-212B54405902}"/>
              </a:ext>
            </a:extLst>
          </p:cNvPr>
          <p:cNvCxnSpPr>
            <a:cxnSpLocks/>
          </p:cNvCxnSpPr>
          <p:nvPr/>
        </p:nvCxnSpPr>
        <p:spPr>
          <a:xfrm flipH="1">
            <a:off x="4182599" y="2825312"/>
            <a:ext cx="700621" cy="9657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Rounded Corners 71">
            <a:extLst>
              <a:ext uri="{FF2B5EF4-FFF2-40B4-BE49-F238E27FC236}">
                <a16:creationId xmlns:a16="http://schemas.microsoft.com/office/drawing/2014/main" id="{18E9D96F-8B4B-42CF-BA56-B9C31119AD33}"/>
              </a:ext>
            </a:extLst>
          </p:cNvPr>
          <p:cNvSpPr/>
          <p:nvPr/>
        </p:nvSpPr>
        <p:spPr>
          <a:xfrm>
            <a:off x="6161018" y="3761851"/>
            <a:ext cx="2241937" cy="491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More time inside</a:t>
            </a:r>
          </a:p>
        </p:txBody>
      </p:sp>
      <p:sp>
        <p:nvSpPr>
          <p:cNvPr id="74" name="Rectangle: Rounded Corners 73">
            <a:extLst>
              <a:ext uri="{FF2B5EF4-FFF2-40B4-BE49-F238E27FC236}">
                <a16:creationId xmlns:a16="http://schemas.microsoft.com/office/drawing/2014/main" id="{CD93F0A1-EFDA-47B9-91CB-3324E9503D8D}"/>
              </a:ext>
            </a:extLst>
          </p:cNvPr>
          <p:cNvSpPr/>
          <p:nvPr/>
        </p:nvSpPr>
        <p:spPr>
          <a:xfrm>
            <a:off x="8677254" y="1891652"/>
            <a:ext cx="1780079" cy="93325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a:cs typeface="Calibri"/>
              </a:rPr>
              <a:t>Resources</a:t>
            </a:r>
          </a:p>
        </p:txBody>
      </p:sp>
      <p:sp>
        <p:nvSpPr>
          <p:cNvPr id="76" name="Rectangle: Rounded Corners 75">
            <a:extLst>
              <a:ext uri="{FF2B5EF4-FFF2-40B4-BE49-F238E27FC236}">
                <a16:creationId xmlns:a16="http://schemas.microsoft.com/office/drawing/2014/main" id="{B57F6F24-9C18-4742-B8CC-BC01F1E3E665}"/>
              </a:ext>
            </a:extLst>
          </p:cNvPr>
          <p:cNvSpPr/>
          <p:nvPr/>
        </p:nvSpPr>
        <p:spPr>
          <a:xfrm>
            <a:off x="8889494" y="5028913"/>
            <a:ext cx="2663861" cy="7314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Delayed diagnosis/treatment</a:t>
            </a:r>
          </a:p>
        </p:txBody>
      </p:sp>
      <p:sp>
        <p:nvSpPr>
          <p:cNvPr id="78" name="Rectangle: Rounded Corners 77">
            <a:extLst>
              <a:ext uri="{FF2B5EF4-FFF2-40B4-BE49-F238E27FC236}">
                <a16:creationId xmlns:a16="http://schemas.microsoft.com/office/drawing/2014/main" id="{00C338C2-11F0-4FF2-BED0-4B4FA899FD49}"/>
              </a:ext>
            </a:extLst>
          </p:cNvPr>
          <p:cNvSpPr/>
          <p:nvPr/>
        </p:nvSpPr>
        <p:spPr>
          <a:xfrm>
            <a:off x="8751334" y="3631428"/>
            <a:ext cx="2354816" cy="73142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Restricted access to healthcare</a:t>
            </a:r>
          </a:p>
        </p:txBody>
      </p:sp>
      <p:cxnSp>
        <p:nvCxnSpPr>
          <p:cNvPr id="80" name="Straight Arrow Connector 79">
            <a:extLst>
              <a:ext uri="{FF2B5EF4-FFF2-40B4-BE49-F238E27FC236}">
                <a16:creationId xmlns:a16="http://schemas.microsoft.com/office/drawing/2014/main" id="{E9BF69F2-986B-4DDF-B922-B2B3A7F54011}"/>
              </a:ext>
            </a:extLst>
          </p:cNvPr>
          <p:cNvCxnSpPr>
            <a:cxnSpLocks/>
          </p:cNvCxnSpPr>
          <p:nvPr/>
        </p:nvCxnSpPr>
        <p:spPr>
          <a:xfrm>
            <a:off x="9567294" y="2824902"/>
            <a:ext cx="361448" cy="80652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EB938F1-BDE0-45D0-9CD6-8640FB017F7D}"/>
              </a:ext>
            </a:extLst>
          </p:cNvPr>
          <p:cNvCxnSpPr>
            <a:cxnSpLocks/>
          </p:cNvCxnSpPr>
          <p:nvPr/>
        </p:nvCxnSpPr>
        <p:spPr>
          <a:xfrm>
            <a:off x="9928742" y="4362850"/>
            <a:ext cx="292683" cy="66606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3E86ACC0-2B38-4B65-B72B-844583E2DDA1}"/>
              </a:ext>
            </a:extLst>
          </p:cNvPr>
          <p:cNvCxnSpPr>
            <a:cxnSpLocks/>
          </p:cNvCxnSpPr>
          <p:nvPr/>
        </p:nvCxnSpPr>
        <p:spPr>
          <a:xfrm flipH="1">
            <a:off x="2535884" y="1386177"/>
            <a:ext cx="3430774" cy="5361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97F5631-16BF-4D5B-B6A0-9529ACD98FEC}"/>
              </a:ext>
            </a:extLst>
          </p:cNvPr>
          <p:cNvCxnSpPr>
            <a:cxnSpLocks/>
          </p:cNvCxnSpPr>
          <p:nvPr/>
        </p:nvCxnSpPr>
        <p:spPr>
          <a:xfrm flipH="1">
            <a:off x="4883220" y="1386177"/>
            <a:ext cx="1083438" cy="5361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BD01D30D-09BD-4B7B-831B-8790EFFD92AC}"/>
              </a:ext>
            </a:extLst>
          </p:cNvPr>
          <p:cNvCxnSpPr>
            <a:cxnSpLocks/>
          </p:cNvCxnSpPr>
          <p:nvPr/>
        </p:nvCxnSpPr>
        <p:spPr>
          <a:xfrm>
            <a:off x="5966658" y="1386177"/>
            <a:ext cx="1291274" cy="5054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C34F9486-DD03-4E44-9C68-1A4BA618EC6F}"/>
              </a:ext>
            </a:extLst>
          </p:cNvPr>
          <p:cNvCxnSpPr>
            <a:cxnSpLocks/>
          </p:cNvCxnSpPr>
          <p:nvPr/>
        </p:nvCxnSpPr>
        <p:spPr>
          <a:xfrm>
            <a:off x="5966658" y="1386177"/>
            <a:ext cx="3600636" cy="5054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FD8A28D1-D90D-4280-BA2F-095A72BACDBE}"/>
              </a:ext>
            </a:extLst>
          </p:cNvPr>
          <p:cNvSpPr/>
          <p:nvPr/>
        </p:nvSpPr>
        <p:spPr>
          <a:xfrm>
            <a:off x="3061630" y="3791042"/>
            <a:ext cx="2241937" cy="491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tx1"/>
                </a:solidFill>
                <a:effectLst/>
                <a:uLnTx/>
                <a:uFillTx/>
                <a:latin typeface="Calibri"/>
                <a:cs typeface="Calibri"/>
              </a:rPr>
              <a:t>Worse Diet</a:t>
            </a:r>
          </a:p>
        </p:txBody>
      </p:sp>
    </p:spTree>
    <p:extLst>
      <p:ext uri="{BB962C8B-B14F-4D97-AF65-F5344CB8AC3E}">
        <p14:creationId xmlns:p14="http://schemas.microsoft.com/office/powerpoint/2010/main" val="179132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5C021C-E4EB-49AD-A460-6DCC7B881BAF}"/>
              </a:ext>
            </a:extLst>
          </p:cNvPr>
          <p:cNvSpPr/>
          <p:nvPr/>
        </p:nvSpPr>
        <p:spPr>
          <a:xfrm>
            <a:off x="1" y="0"/>
            <a:ext cx="12192000" cy="6858000"/>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sp>
        <p:nvSpPr>
          <p:cNvPr id="14" name="Title 12">
            <a:extLst>
              <a:ext uri="{FF2B5EF4-FFF2-40B4-BE49-F238E27FC236}">
                <a16:creationId xmlns:a16="http://schemas.microsoft.com/office/drawing/2014/main" id="{053766DE-DE09-45E6-9C36-D23BAD4261C0}"/>
              </a:ext>
            </a:extLst>
          </p:cNvPr>
          <p:cNvSpPr txBox="1">
            <a:spLocks/>
          </p:cNvSpPr>
          <p:nvPr/>
        </p:nvSpPr>
        <p:spPr>
          <a:xfrm>
            <a:off x="1617139" y="168421"/>
            <a:ext cx="9774383" cy="1200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mn-lt"/>
                <a:ea typeface="+mn-ea"/>
                <a:cs typeface="+mn-cs"/>
              </a:rPr>
              <a:t>CHAMPIONS Project</a:t>
            </a:r>
            <a:br>
              <a:rPr lang="en-GB" sz="1800" b="1">
                <a:solidFill>
                  <a:srgbClr val="4C05AB"/>
                </a:solidFill>
                <a:latin typeface="+mn-lt"/>
                <a:ea typeface="+mn-ea"/>
                <a:cs typeface="+mn-cs"/>
              </a:rPr>
            </a:br>
            <a:r>
              <a:rPr lang="en-GB" sz="1800" b="1">
                <a:solidFill>
                  <a:srgbClr val="4C05AB"/>
                </a:solidFill>
                <a:latin typeface="+mn-lt"/>
                <a:ea typeface="+mn-ea"/>
                <a:cs typeface="+mn-cs"/>
              </a:rPr>
              <a:t>Children in Homeless Accommodation Managing Pandemic Invisibility Or Non-inclusive Strategies</a:t>
            </a:r>
            <a:endParaRPr lang="en-GB" sz="1800" b="1">
              <a:solidFill>
                <a:srgbClr val="4C05AB"/>
              </a:solidFill>
              <a:latin typeface="+mn-lt"/>
              <a:ea typeface="+mn-ea"/>
              <a:cs typeface="Calibri"/>
            </a:endParaRPr>
          </a:p>
        </p:txBody>
      </p:sp>
      <p:pic>
        <p:nvPicPr>
          <p:cNvPr id="5" name="Picture 4" descr="A picture containing application&#10;&#10;Description automatically generated">
            <a:extLst>
              <a:ext uri="{FF2B5EF4-FFF2-40B4-BE49-F238E27FC236}">
                <a16:creationId xmlns:a16="http://schemas.microsoft.com/office/drawing/2014/main" id="{0600DE88-5211-4C56-9F04-D8319DF86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03" y="6079431"/>
            <a:ext cx="2209800" cy="562111"/>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9DC58E6F-D527-45E6-B08D-78D798188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723" y="6096579"/>
            <a:ext cx="707572" cy="707572"/>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16" name="TextBox 15">
            <a:extLst>
              <a:ext uri="{FF2B5EF4-FFF2-40B4-BE49-F238E27FC236}">
                <a16:creationId xmlns:a16="http://schemas.microsoft.com/office/drawing/2014/main" id="{F8D749B5-8B67-431C-86BC-29620CEFB5EF}"/>
              </a:ext>
            </a:extLst>
          </p:cNvPr>
          <p:cNvSpPr txBox="1"/>
          <p:nvPr/>
        </p:nvSpPr>
        <p:spPr>
          <a:xfrm>
            <a:off x="6494899" y="6443358"/>
            <a:ext cx="5251972" cy="246221"/>
          </a:xfrm>
          <a:prstGeom prst="rect">
            <a:avLst/>
          </a:prstGeom>
          <a:noFill/>
        </p:spPr>
        <p:txBody>
          <a:bodyPr wrap="square" rtlCol="0">
            <a:spAutoFit/>
          </a:bodyPr>
          <a:lstStyle/>
          <a:p>
            <a:r>
              <a:rPr lang="en-GB" sz="1000" b="1">
                <a:solidFill>
                  <a:srgbClr val="221333"/>
                </a:solidFill>
              </a:rPr>
              <a:t>This grant is funded by ESRC as part of UK Research and Innovation rapid response COVID 19.</a:t>
            </a:r>
            <a:endParaRPr lang="en-GB" sz="1000"/>
          </a:p>
        </p:txBody>
      </p:sp>
      <p:sp>
        <p:nvSpPr>
          <p:cNvPr id="18" name="TextBox 17">
            <a:extLst>
              <a:ext uri="{FF2B5EF4-FFF2-40B4-BE49-F238E27FC236}">
                <a16:creationId xmlns:a16="http://schemas.microsoft.com/office/drawing/2014/main" id="{A2E06F41-A703-489E-B57F-CFB2653F008D}"/>
              </a:ext>
            </a:extLst>
          </p:cNvPr>
          <p:cNvSpPr txBox="1"/>
          <p:nvPr/>
        </p:nvSpPr>
        <p:spPr>
          <a:xfrm>
            <a:off x="150116" y="1281391"/>
            <a:ext cx="6460537" cy="461665"/>
          </a:xfrm>
          <a:prstGeom prst="rect">
            <a:avLst/>
          </a:prstGeom>
          <a:solidFill>
            <a:srgbClr val="E3CEFE"/>
          </a:solidFill>
          <a:ln>
            <a:solidFill>
              <a:srgbClr val="7030A0"/>
            </a:solidFill>
          </a:ln>
        </p:spPr>
        <p:txBody>
          <a:bodyPr wrap="square" lIns="91440" tIns="45720" rIns="91440" bIns="45720" rtlCol="0" anchor="t">
            <a:spAutoFit/>
          </a:bodyPr>
          <a:lstStyle/>
          <a:p>
            <a:r>
              <a:rPr lang="en-US" sz="2400" b="1">
                <a:solidFill>
                  <a:srgbClr val="6A07EF"/>
                </a:solidFill>
                <a:cs typeface="Calibri" panose="020F0502020204030204"/>
              </a:rPr>
              <a:t>What impact do we want to make?</a:t>
            </a:r>
          </a:p>
        </p:txBody>
      </p:sp>
      <p:pic>
        <p:nvPicPr>
          <p:cNvPr id="1026" name="Picture 2" descr="person holding baby's index finger">
            <a:extLst>
              <a:ext uri="{FF2B5EF4-FFF2-40B4-BE49-F238E27FC236}">
                <a16:creationId xmlns:a16="http://schemas.microsoft.com/office/drawing/2014/main" id="{8BED3E3F-2669-4860-8959-F5312B1304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8607" y="1611797"/>
            <a:ext cx="4688264" cy="35161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5FB042-F51A-4FF7-A019-9D6CC73525FE}"/>
              </a:ext>
            </a:extLst>
          </p:cNvPr>
          <p:cNvSpPr txBox="1"/>
          <p:nvPr/>
        </p:nvSpPr>
        <p:spPr>
          <a:xfrm>
            <a:off x="150116" y="1791333"/>
            <a:ext cx="6460537" cy="3678699"/>
          </a:xfrm>
          <a:prstGeom prst="rect">
            <a:avLst/>
          </a:prstGeom>
          <a:solidFill>
            <a:srgbClr val="E3CEFE"/>
          </a:solidFill>
        </p:spPr>
        <p:txBody>
          <a:bodyPr wrap="square" lIns="91440" tIns="45720" rIns="91440" bIns="45720" rtlCol="0" anchor="t">
            <a:spAutoFit/>
          </a:bodyPr>
          <a:lstStyle/>
          <a:p>
            <a:pPr>
              <a:lnSpc>
                <a:spcPct val="107000"/>
              </a:lnSpc>
              <a:spcAft>
                <a:spcPts val="800"/>
              </a:spcAft>
            </a:pPr>
            <a:r>
              <a:rPr lang="en-GB" sz="2000" b="1">
                <a:effectLst/>
                <a:latin typeface="Calibri"/>
                <a:ea typeface="Calibri" panose="020F0502020204030204" pitchFamily="34" charset="0"/>
                <a:cs typeface="Calibri"/>
              </a:rPr>
              <a:t>Producing </a:t>
            </a:r>
            <a:r>
              <a:rPr lang="en-GB" sz="2000" b="1">
                <a:latin typeface="Calibri"/>
                <a:ea typeface="Calibri" panose="020F0502020204030204" pitchFamily="34" charset="0"/>
                <a:cs typeface="Calibri"/>
              </a:rPr>
              <a:t>evidence </a:t>
            </a:r>
            <a:r>
              <a:rPr lang="en-GB" sz="2000">
                <a:latin typeface="Calibri"/>
                <a:ea typeface="Calibri" panose="020F0502020204030204" pitchFamily="34" charset="0"/>
                <a:cs typeface="Calibri"/>
              </a:rPr>
              <a:t>to support</a:t>
            </a:r>
            <a:r>
              <a:rPr lang="en-GB" sz="2000" b="1">
                <a:latin typeface="Calibri"/>
                <a:ea typeface="Calibri" panose="020F0502020204030204" pitchFamily="34" charset="0"/>
                <a:cs typeface="Calibri"/>
              </a:rPr>
              <a:t> </a:t>
            </a:r>
            <a:r>
              <a:rPr lang="en-GB" sz="2000">
                <a:effectLst/>
                <a:latin typeface="Calibri"/>
                <a:ea typeface="Calibri" panose="020F0502020204030204" pitchFamily="34" charset="0"/>
                <a:cs typeface="Calibri"/>
              </a:rPr>
              <a:t>tailored and locally acceptable health and wellbeing recommendations.</a:t>
            </a:r>
            <a:r>
              <a:rPr lang="en-GB" sz="2000">
                <a:latin typeface="Calibri"/>
                <a:ea typeface="Calibri" panose="020F0502020204030204" pitchFamily="34" charset="0"/>
                <a:cs typeface="Calibri"/>
              </a:rPr>
              <a:t> </a:t>
            </a:r>
            <a:endParaRPr lang="en-GB" sz="2000">
              <a:effectLst/>
              <a:latin typeface="Calibri"/>
              <a:ea typeface="Calibri" panose="020F0502020204030204" pitchFamily="34" charset="0"/>
              <a:cs typeface="Calibri" panose="020F0502020204030204" pitchFamily="34" charset="0"/>
            </a:endParaRPr>
          </a:p>
          <a:p>
            <a:pPr>
              <a:lnSpc>
                <a:spcPct val="107000"/>
              </a:lnSpc>
              <a:spcAft>
                <a:spcPts val="800"/>
              </a:spcAft>
            </a:pPr>
            <a:r>
              <a:rPr lang="en-GB" sz="2000" b="1">
                <a:latin typeface="Calibri"/>
                <a:ea typeface="Calibri" panose="020F0502020204030204" pitchFamily="34" charset="0"/>
                <a:cs typeface="Calibri"/>
              </a:rPr>
              <a:t>Strategic communication</a:t>
            </a:r>
            <a:r>
              <a:rPr lang="en-GB" sz="2000">
                <a:latin typeface="Calibri"/>
                <a:ea typeface="Calibri" panose="020F0502020204030204" pitchFamily="34" charset="0"/>
                <a:cs typeface="Calibri"/>
              </a:rPr>
              <a:t>: </a:t>
            </a:r>
            <a:r>
              <a:rPr lang="en-GB" sz="2000">
                <a:effectLst/>
                <a:latin typeface="Calibri"/>
                <a:ea typeface="Calibri" panose="020F0502020204030204" pitchFamily="34" charset="0"/>
                <a:cs typeface="Calibri"/>
              </a:rPr>
              <a:t>Engage in regular dialogue and knowledge exchange with stakeholders to ensure findings are widely known and shared.</a:t>
            </a:r>
            <a:r>
              <a:rPr lang="en-GB" sz="2000">
                <a:latin typeface="Calibri"/>
                <a:ea typeface="Calibri" panose="020F0502020204030204" pitchFamily="34" charset="0"/>
                <a:cs typeface="Calibri"/>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a:latin typeface="Calibri"/>
                <a:ea typeface="Calibri" panose="020F0502020204030204" pitchFamily="34" charset="0"/>
                <a:cs typeface="Calibri"/>
              </a:rPr>
              <a:t>Empowering families</a:t>
            </a:r>
            <a:r>
              <a:rPr lang="en-GB" sz="2000">
                <a:effectLst/>
                <a:latin typeface="Calibri"/>
                <a:ea typeface="Calibri" panose="020F0502020204030204" pitchFamily="34" charset="0"/>
                <a:cs typeface="Calibri"/>
              </a:rPr>
              <a:t>: </a:t>
            </a:r>
            <a:r>
              <a:rPr lang="en-GB" sz="2000">
                <a:latin typeface="Calibri"/>
                <a:ea typeface="Calibri" panose="020F0502020204030204" pitchFamily="34" charset="0"/>
                <a:cs typeface="Calibri"/>
              </a:rPr>
              <a:t>Delivering</a:t>
            </a:r>
            <a:r>
              <a:rPr lang="en-GB" sz="2000">
                <a:effectLst/>
                <a:latin typeface="Calibri"/>
                <a:ea typeface="Calibri" panose="020F0502020204030204" pitchFamily="34" charset="0"/>
                <a:cs typeface="Calibri"/>
              </a:rPr>
              <a:t> co-developed visual health messages for </a:t>
            </a:r>
            <a:r>
              <a:rPr lang="en-GB" sz="2000">
                <a:latin typeface="Calibri"/>
                <a:ea typeface="Calibri" panose="020F0502020204030204" pitchFamily="34" charset="0"/>
                <a:cs typeface="Calibri"/>
              </a:rPr>
              <a:t>families on a web-based platform</a:t>
            </a:r>
            <a:endParaRPr lang="en-GB" sz="2000">
              <a:effectLst/>
              <a:latin typeface="Calibri"/>
              <a:ea typeface="Calibri" panose="020F0502020204030204" pitchFamily="34" charset="0"/>
              <a:cs typeface="Calibri"/>
            </a:endParaRPr>
          </a:p>
          <a:p>
            <a:pPr>
              <a:lnSpc>
                <a:spcPct val="107000"/>
              </a:lnSpc>
              <a:spcAft>
                <a:spcPts val="800"/>
              </a:spcAft>
            </a:pPr>
            <a:r>
              <a:rPr lang="en-GB" sz="2000" b="1">
                <a:effectLst/>
                <a:latin typeface="Calibri"/>
                <a:ea typeface="Calibri" panose="020F0502020204030204" pitchFamily="34" charset="0"/>
                <a:cs typeface="Calibri"/>
              </a:rPr>
              <a:t>Advocacy</a:t>
            </a:r>
            <a:r>
              <a:rPr lang="en-GB" sz="2000">
                <a:effectLst/>
                <a:latin typeface="Calibri"/>
                <a:ea typeface="Calibri" panose="020F0502020204030204" pitchFamily="34" charset="0"/>
                <a:cs typeface="Calibri"/>
              </a:rPr>
              <a:t>: Build cross-sector partnerships to facilitate informed policy and practice decisions on strategies for pandemic recovery and future planning.</a:t>
            </a:r>
            <a:r>
              <a:rPr lang="en-GB" sz="2000">
                <a:latin typeface="Calibri"/>
                <a:ea typeface="Calibri" panose="020F0502020204030204" pitchFamily="34" charset="0"/>
                <a:cs typeface="Calibri"/>
              </a:rPr>
              <a:t> </a:t>
            </a:r>
            <a:endParaRPr lang="en-GB" sz="2000">
              <a:effectLst/>
              <a:latin typeface="Calibri"/>
              <a:ea typeface="Calibri" panose="020F0502020204030204" pitchFamily="34" charset="0"/>
              <a:cs typeface="Times New Roman" panose="02020603050405020304" pitchFamily="18" charset="0"/>
            </a:endParaRPr>
          </a:p>
        </p:txBody>
      </p:sp>
      <p:pic>
        <p:nvPicPr>
          <p:cNvPr id="2" name="Picture 5" descr="A picture containing logo&#10;&#10;Description automatically generated">
            <a:extLst>
              <a:ext uri="{FF2B5EF4-FFF2-40B4-BE49-F238E27FC236}">
                <a16:creationId xmlns:a16="http://schemas.microsoft.com/office/drawing/2014/main" id="{E5125B42-4C4C-47EE-8FA1-8CD65E4FA6F8}"/>
              </a:ext>
            </a:extLst>
          </p:cNvPr>
          <p:cNvPicPr>
            <a:picLocks noChangeAspect="1"/>
          </p:cNvPicPr>
          <p:nvPr/>
        </p:nvPicPr>
        <p:blipFill>
          <a:blip r:embed="rId7"/>
          <a:stretch>
            <a:fillRect/>
          </a:stretch>
        </p:blipFill>
        <p:spPr>
          <a:xfrm>
            <a:off x="1812471" y="6145749"/>
            <a:ext cx="1382487" cy="594469"/>
          </a:xfrm>
          <a:prstGeom prst="rect">
            <a:avLst/>
          </a:prstGeom>
        </p:spPr>
      </p:pic>
      <p:pic>
        <p:nvPicPr>
          <p:cNvPr id="3" name="Picture 7" descr="Logo, company name&#10;&#10;Description automatically generated">
            <a:extLst>
              <a:ext uri="{FF2B5EF4-FFF2-40B4-BE49-F238E27FC236}">
                <a16:creationId xmlns:a16="http://schemas.microsoft.com/office/drawing/2014/main" id="{BEDAABEC-8975-44EE-A0E0-3D58F1A763C1}"/>
              </a:ext>
            </a:extLst>
          </p:cNvPr>
          <p:cNvPicPr>
            <a:picLocks noChangeAspect="1"/>
          </p:cNvPicPr>
          <p:nvPr/>
        </p:nvPicPr>
        <p:blipFill>
          <a:blip r:embed="rId8"/>
          <a:stretch>
            <a:fillRect/>
          </a:stretch>
        </p:blipFill>
        <p:spPr>
          <a:xfrm>
            <a:off x="220434" y="6224343"/>
            <a:ext cx="1423308" cy="410066"/>
          </a:xfrm>
          <a:prstGeom prst="rect">
            <a:avLst/>
          </a:prstGeom>
        </p:spPr>
      </p:pic>
    </p:spTree>
    <p:extLst>
      <p:ext uri="{BB962C8B-B14F-4D97-AF65-F5344CB8AC3E}">
        <p14:creationId xmlns:p14="http://schemas.microsoft.com/office/powerpoint/2010/main" val="32492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5C021C-E4EB-49AD-A460-6DCC7B881BAF}"/>
              </a:ext>
            </a:extLst>
          </p:cNvPr>
          <p:cNvSpPr/>
          <p:nvPr/>
        </p:nvSpPr>
        <p:spPr>
          <a:xfrm>
            <a:off x="1" y="9419"/>
            <a:ext cx="12191999" cy="6858000"/>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sp>
        <p:nvSpPr>
          <p:cNvPr id="13" name="Title 12">
            <a:extLst>
              <a:ext uri="{FF2B5EF4-FFF2-40B4-BE49-F238E27FC236}">
                <a16:creationId xmlns:a16="http://schemas.microsoft.com/office/drawing/2014/main" id="{64B5F39B-F69A-411B-935A-8586D059FFB1}"/>
              </a:ext>
            </a:extLst>
          </p:cNvPr>
          <p:cNvSpPr>
            <a:spLocks noGrp="1"/>
          </p:cNvSpPr>
          <p:nvPr>
            <p:ph type="title"/>
          </p:nvPr>
        </p:nvSpPr>
        <p:spPr>
          <a:xfrm>
            <a:off x="1607112" y="167296"/>
            <a:ext cx="9774383" cy="1200369"/>
          </a:xfrm>
        </p:spPr>
        <p:txBody>
          <a:bodyPr>
            <a:normAutofit/>
          </a:bodyPr>
          <a:lstStyle/>
          <a:p>
            <a:r>
              <a:rPr lang="en-GB" sz="4000" b="1">
                <a:solidFill>
                  <a:srgbClr val="4C05AB"/>
                </a:solidFill>
                <a:latin typeface="+mn-lt"/>
                <a:ea typeface="+mn-ea"/>
                <a:cs typeface="+mn-cs"/>
              </a:rPr>
              <a:t>Scoping review – non-financial interventions</a:t>
            </a:r>
            <a:endParaRPr lang="en-US">
              <a:solidFill>
                <a:srgbClr val="4C05AB"/>
              </a:solidFill>
              <a:ea typeface="+mn-ea"/>
              <a:cs typeface="+mn-cs"/>
            </a:endParaRPr>
          </a:p>
        </p:txBody>
      </p:sp>
      <p:pic>
        <p:nvPicPr>
          <p:cNvPr id="12" name="Picture 11" descr="Diagram&#10;&#10;Description automatically generated with medium confidence">
            <a:extLst>
              <a:ext uri="{FF2B5EF4-FFF2-40B4-BE49-F238E27FC236}">
                <a16:creationId xmlns:a16="http://schemas.microsoft.com/office/drawing/2014/main" id="{57A9A4E5-7275-42E9-8197-68FEAF583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graphicFrame>
        <p:nvGraphicFramePr>
          <p:cNvPr id="11" name="Content Placeholder 1">
            <a:extLst>
              <a:ext uri="{FF2B5EF4-FFF2-40B4-BE49-F238E27FC236}">
                <a16:creationId xmlns:a16="http://schemas.microsoft.com/office/drawing/2014/main" id="{96F2B0FC-A06C-4839-8782-438A0F042381}"/>
              </a:ext>
            </a:extLst>
          </p:cNvPr>
          <p:cNvGraphicFramePr>
            <a:graphicFrameLocks noGrp="1"/>
          </p:cNvGraphicFramePr>
          <p:nvPr>
            <p:extLst>
              <p:ext uri="{D42A27DB-BD31-4B8C-83A1-F6EECF244321}">
                <p14:modId xmlns:p14="http://schemas.microsoft.com/office/powerpoint/2010/main" val="3812327024"/>
              </p:ext>
            </p:extLst>
          </p:nvPr>
        </p:nvGraphicFramePr>
        <p:xfrm>
          <a:off x="1203571" y="1468570"/>
          <a:ext cx="10323908" cy="4227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Picture 32" descr="A picture containing application&#10;&#10;Description automatically generated">
            <a:extLst>
              <a:ext uri="{FF2B5EF4-FFF2-40B4-BE49-F238E27FC236}">
                <a16:creationId xmlns:a16="http://schemas.microsoft.com/office/drawing/2014/main" id="{92451B23-953C-4DD0-9B94-E77C0BDFDD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6911" y="6192088"/>
            <a:ext cx="2209800" cy="562111"/>
          </a:xfrm>
          <a:prstGeom prst="rect">
            <a:avLst/>
          </a:prstGeom>
        </p:spPr>
      </p:pic>
      <p:pic>
        <p:nvPicPr>
          <p:cNvPr id="34" name="Picture 33" descr="Text&#10;&#10;Description automatically generated with low confidence">
            <a:extLst>
              <a:ext uri="{FF2B5EF4-FFF2-40B4-BE49-F238E27FC236}">
                <a16:creationId xmlns:a16="http://schemas.microsoft.com/office/drawing/2014/main" id="{60F51901-43AF-4269-A7CB-FA71744F53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4694" y="6118642"/>
            <a:ext cx="707572" cy="707572"/>
          </a:xfrm>
          <a:prstGeom prst="rect">
            <a:avLst/>
          </a:prstGeom>
        </p:spPr>
      </p:pic>
      <p:sp>
        <p:nvSpPr>
          <p:cNvPr id="35" name="TextBox 3">
            <a:extLst>
              <a:ext uri="{FF2B5EF4-FFF2-40B4-BE49-F238E27FC236}">
                <a16:creationId xmlns:a16="http://schemas.microsoft.com/office/drawing/2014/main" id="{EF9FDC35-5B52-4491-B5B2-C52E4914E5C2}"/>
              </a:ext>
            </a:extLst>
          </p:cNvPr>
          <p:cNvSpPr txBox="1"/>
          <p:nvPr/>
        </p:nvSpPr>
        <p:spPr>
          <a:xfrm>
            <a:off x="9276656" y="6354038"/>
            <a:ext cx="291088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i="0">
                <a:solidFill>
                  <a:srgbClr val="221333"/>
                </a:solidFill>
                <a:effectLst/>
              </a:rPr>
              <a:t>This grant is funded by ESRC as part of UK Research and Innovation rapid response COVID 19.</a:t>
            </a:r>
            <a:endParaRPr lang="en-GB" sz="1000"/>
          </a:p>
        </p:txBody>
      </p:sp>
      <p:pic>
        <p:nvPicPr>
          <p:cNvPr id="36" name="Picture 35" descr="Logo&#10;&#10;Description automatically generated">
            <a:extLst>
              <a:ext uri="{FF2B5EF4-FFF2-40B4-BE49-F238E27FC236}">
                <a16:creationId xmlns:a16="http://schemas.microsoft.com/office/drawing/2014/main" id="{50514135-3824-4AA6-86C1-74175DAA2902}"/>
              </a:ext>
            </a:extLst>
          </p:cNvPr>
          <p:cNvPicPr>
            <a:picLocks noChangeAspect="1"/>
          </p:cNvPicPr>
          <p:nvPr/>
        </p:nvPicPr>
        <p:blipFill>
          <a:blip r:embed="rId10"/>
          <a:stretch>
            <a:fillRect/>
          </a:stretch>
        </p:blipFill>
        <p:spPr>
          <a:xfrm>
            <a:off x="6009701" y="6118434"/>
            <a:ext cx="695899" cy="707953"/>
          </a:xfrm>
          <a:prstGeom prst="rect">
            <a:avLst/>
          </a:prstGeom>
        </p:spPr>
      </p:pic>
      <p:pic>
        <p:nvPicPr>
          <p:cNvPr id="37" name="Picture 36" descr="Logo, company name&#10;&#10;Description automatically generated">
            <a:extLst>
              <a:ext uri="{FF2B5EF4-FFF2-40B4-BE49-F238E27FC236}">
                <a16:creationId xmlns:a16="http://schemas.microsoft.com/office/drawing/2014/main" id="{127D40EA-5FC1-4BEE-8D9C-AF5160AE8C6C}"/>
              </a:ext>
            </a:extLst>
          </p:cNvPr>
          <p:cNvPicPr>
            <a:picLocks noChangeAspect="1"/>
          </p:cNvPicPr>
          <p:nvPr/>
        </p:nvPicPr>
        <p:blipFill>
          <a:blip r:embed="rId11"/>
          <a:stretch>
            <a:fillRect/>
          </a:stretch>
        </p:blipFill>
        <p:spPr>
          <a:xfrm>
            <a:off x="5156123" y="6115509"/>
            <a:ext cx="750525" cy="713802"/>
          </a:xfrm>
          <a:prstGeom prst="rect">
            <a:avLst/>
          </a:prstGeom>
        </p:spPr>
      </p:pic>
      <p:pic>
        <p:nvPicPr>
          <p:cNvPr id="38" name="Picture 37" descr="Diagram&#10;&#10;Description automatically generated">
            <a:extLst>
              <a:ext uri="{FF2B5EF4-FFF2-40B4-BE49-F238E27FC236}">
                <a16:creationId xmlns:a16="http://schemas.microsoft.com/office/drawing/2014/main" id="{A197ACDF-F1AF-4F60-8A9B-019CDF6293F4}"/>
              </a:ext>
            </a:extLst>
          </p:cNvPr>
          <p:cNvPicPr>
            <a:picLocks noChangeAspect="1"/>
          </p:cNvPicPr>
          <p:nvPr/>
        </p:nvPicPr>
        <p:blipFill>
          <a:blip r:embed="rId12"/>
          <a:stretch>
            <a:fillRect/>
          </a:stretch>
        </p:blipFill>
        <p:spPr>
          <a:xfrm>
            <a:off x="4585312" y="6116483"/>
            <a:ext cx="469136" cy="711852"/>
          </a:xfrm>
          <a:prstGeom prst="rect">
            <a:avLst/>
          </a:prstGeom>
        </p:spPr>
      </p:pic>
      <p:pic>
        <p:nvPicPr>
          <p:cNvPr id="39" name="Picture 38" descr="Text&#10;&#10;Description automatically generated">
            <a:extLst>
              <a:ext uri="{FF2B5EF4-FFF2-40B4-BE49-F238E27FC236}">
                <a16:creationId xmlns:a16="http://schemas.microsoft.com/office/drawing/2014/main" id="{7C23C450-EFCD-4DBC-8E48-880578202F76}"/>
              </a:ext>
            </a:extLst>
          </p:cNvPr>
          <p:cNvPicPr>
            <a:picLocks noChangeAspect="1"/>
          </p:cNvPicPr>
          <p:nvPr/>
        </p:nvPicPr>
        <p:blipFill>
          <a:blip r:embed="rId13"/>
          <a:stretch>
            <a:fillRect/>
          </a:stretch>
        </p:blipFill>
        <p:spPr>
          <a:xfrm>
            <a:off x="2029915" y="6117404"/>
            <a:ext cx="1583789" cy="710243"/>
          </a:xfrm>
          <a:prstGeom prst="rect">
            <a:avLst/>
          </a:prstGeom>
        </p:spPr>
      </p:pic>
      <p:pic>
        <p:nvPicPr>
          <p:cNvPr id="40" name="Picture 39">
            <a:extLst>
              <a:ext uri="{FF2B5EF4-FFF2-40B4-BE49-F238E27FC236}">
                <a16:creationId xmlns:a16="http://schemas.microsoft.com/office/drawing/2014/main" id="{26AC37F0-2882-4F7C-85B4-27FB0C6AC68A}"/>
              </a:ext>
            </a:extLst>
          </p:cNvPr>
          <p:cNvPicPr>
            <a:picLocks noChangeAspect="1"/>
          </p:cNvPicPr>
          <p:nvPr/>
        </p:nvPicPr>
        <p:blipFill>
          <a:blip r:embed="rId14"/>
          <a:stretch>
            <a:fillRect/>
          </a:stretch>
        </p:blipFill>
        <p:spPr>
          <a:xfrm>
            <a:off x="1837" y="6203129"/>
            <a:ext cx="1933689" cy="566335"/>
          </a:xfrm>
          <a:prstGeom prst="rect">
            <a:avLst/>
          </a:prstGeom>
        </p:spPr>
      </p:pic>
    </p:spTree>
    <p:extLst>
      <p:ext uri="{BB962C8B-B14F-4D97-AF65-F5344CB8AC3E}">
        <p14:creationId xmlns:p14="http://schemas.microsoft.com/office/powerpoint/2010/main" val="1438659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person, indoor, wall, young&#10;&#10;Description automatically generated">
            <a:extLst>
              <a:ext uri="{FF2B5EF4-FFF2-40B4-BE49-F238E27FC236}">
                <a16:creationId xmlns:a16="http://schemas.microsoft.com/office/drawing/2014/main" id="{C8936F86-B688-4056-852C-21D9CFD1153B}"/>
              </a:ext>
            </a:extLst>
          </p:cNvPr>
          <p:cNvPicPr>
            <a:picLocks noChangeAspect="1"/>
          </p:cNvPicPr>
          <p:nvPr/>
        </p:nvPicPr>
        <p:blipFill rotWithShape="1">
          <a:blip r:embed="rId2"/>
          <a:srcRect t="7781" r="10" b="11774"/>
          <a:stretch/>
        </p:blipFill>
        <p:spPr>
          <a:xfrm>
            <a:off x="-896" y="170212"/>
            <a:ext cx="12199695" cy="6692870"/>
          </a:xfrm>
          <a:prstGeom prst="rect">
            <a:avLst/>
          </a:prstGeom>
        </p:spPr>
      </p:pic>
      <p:sp>
        <p:nvSpPr>
          <p:cNvPr id="4" name="Rectangle 3">
            <a:extLst>
              <a:ext uri="{FF2B5EF4-FFF2-40B4-BE49-F238E27FC236}">
                <a16:creationId xmlns:a16="http://schemas.microsoft.com/office/drawing/2014/main" id="{17862F24-0971-4F4F-B93C-23A35CC3414F}"/>
              </a:ext>
            </a:extLst>
          </p:cNvPr>
          <p:cNvSpPr/>
          <p:nvPr/>
        </p:nvSpPr>
        <p:spPr>
          <a:xfrm>
            <a:off x="1" y="0"/>
            <a:ext cx="12192000" cy="1368761"/>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8031F88D-7E1F-43FF-8BB5-D09A36390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6" name="Title 12">
            <a:extLst>
              <a:ext uri="{FF2B5EF4-FFF2-40B4-BE49-F238E27FC236}">
                <a16:creationId xmlns:a16="http://schemas.microsoft.com/office/drawing/2014/main" id="{E2D234CC-F8ED-47A3-BE9B-72CC906E2886}"/>
              </a:ext>
            </a:extLst>
          </p:cNvPr>
          <p:cNvSpPr txBox="1">
            <a:spLocks/>
          </p:cNvSpPr>
          <p:nvPr/>
        </p:nvSpPr>
        <p:spPr>
          <a:xfrm>
            <a:off x="1617139" y="168422"/>
            <a:ext cx="9478209" cy="1200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Calibri"/>
                <a:ea typeface="+mn-ea"/>
                <a:cs typeface="Calibri"/>
              </a:rPr>
              <a:t>Challenges of COVID for children</a:t>
            </a:r>
            <a:endParaRPr lang="en-US">
              <a:ea typeface="+mn-ea"/>
            </a:endParaRPr>
          </a:p>
        </p:txBody>
      </p:sp>
      <p:graphicFrame>
        <p:nvGraphicFramePr>
          <p:cNvPr id="3" name="Diagram 6">
            <a:extLst>
              <a:ext uri="{FF2B5EF4-FFF2-40B4-BE49-F238E27FC236}">
                <a16:creationId xmlns:a16="http://schemas.microsoft.com/office/drawing/2014/main" id="{0EF4C02A-CAB2-4701-A4FB-BE239BE7BBB9}"/>
              </a:ext>
            </a:extLst>
          </p:cNvPr>
          <p:cNvGraphicFramePr/>
          <p:nvPr>
            <p:extLst>
              <p:ext uri="{D42A27DB-BD31-4B8C-83A1-F6EECF244321}">
                <p14:modId xmlns:p14="http://schemas.microsoft.com/office/powerpoint/2010/main" val="4055688490"/>
              </p:ext>
            </p:extLst>
          </p:nvPr>
        </p:nvGraphicFramePr>
        <p:xfrm>
          <a:off x="228600" y="1032934"/>
          <a:ext cx="5935133" cy="378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320" name="Diagram 6">
            <a:extLst>
              <a:ext uri="{FF2B5EF4-FFF2-40B4-BE49-F238E27FC236}">
                <a16:creationId xmlns:a16="http://schemas.microsoft.com/office/drawing/2014/main" id="{75100E84-995F-47C7-B465-13F06B211091}"/>
              </a:ext>
            </a:extLst>
          </p:cNvPr>
          <p:cNvGraphicFramePr/>
          <p:nvPr>
            <p:extLst>
              <p:ext uri="{D42A27DB-BD31-4B8C-83A1-F6EECF244321}">
                <p14:modId xmlns:p14="http://schemas.microsoft.com/office/powerpoint/2010/main" val="1101378657"/>
              </p:ext>
            </p:extLst>
          </p:nvPr>
        </p:nvGraphicFramePr>
        <p:xfrm>
          <a:off x="6358467" y="2556933"/>
          <a:ext cx="5503333" cy="4021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12861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picture containing text, plate, black, white&#10;&#10;Description automatically generated">
            <a:extLst>
              <a:ext uri="{FF2B5EF4-FFF2-40B4-BE49-F238E27FC236}">
                <a16:creationId xmlns:a16="http://schemas.microsoft.com/office/drawing/2014/main" id="{1293F366-CD87-4427-8B2E-9CC88640B515}"/>
              </a:ext>
            </a:extLst>
          </p:cNvPr>
          <p:cNvPicPr>
            <a:picLocks noChangeAspect="1"/>
          </p:cNvPicPr>
          <p:nvPr/>
        </p:nvPicPr>
        <p:blipFill rotWithShape="1">
          <a:blip r:embed="rId3"/>
          <a:srcRect t="21821" r="-267" b="937"/>
          <a:stretch/>
        </p:blipFill>
        <p:spPr>
          <a:xfrm>
            <a:off x="-52581" y="577992"/>
            <a:ext cx="12307728" cy="6291166"/>
          </a:xfrm>
          <a:prstGeom prst="rect">
            <a:avLst/>
          </a:prstGeom>
        </p:spPr>
      </p:pic>
      <p:sp>
        <p:nvSpPr>
          <p:cNvPr id="4" name="Rectangle 3">
            <a:extLst>
              <a:ext uri="{FF2B5EF4-FFF2-40B4-BE49-F238E27FC236}">
                <a16:creationId xmlns:a16="http://schemas.microsoft.com/office/drawing/2014/main" id="{17862F24-0971-4F4F-B93C-23A35CC3414F}"/>
              </a:ext>
            </a:extLst>
          </p:cNvPr>
          <p:cNvSpPr/>
          <p:nvPr/>
        </p:nvSpPr>
        <p:spPr>
          <a:xfrm>
            <a:off x="1" y="0"/>
            <a:ext cx="12192000" cy="1368761"/>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8031F88D-7E1F-43FF-8BB5-D09A36390F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6" name="Title 12">
            <a:extLst>
              <a:ext uri="{FF2B5EF4-FFF2-40B4-BE49-F238E27FC236}">
                <a16:creationId xmlns:a16="http://schemas.microsoft.com/office/drawing/2014/main" id="{E2D234CC-F8ED-47A3-BE9B-72CC906E2886}"/>
              </a:ext>
            </a:extLst>
          </p:cNvPr>
          <p:cNvSpPr txBox="1">
            <a:spLocks/>
          </p:cNvSpPr>
          <p:nvPr/>
        </p:nvSpPr>
        <p:spPr>
          <a:xfrm>
            <a:off x="1617139" y="168422"/>
            <a:ext cx="9478209" cy="1200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Calibri"/>
                <a:ea typeface="+mn-ea"/>
                <a:cs typeface="Calibri"/>
              </a:rPr>
              <a:t>Families: food, nutrition, sanitation</a:t>
            </a:r>
            <a:endParaRPr lang="en-US">
              <a:ea typeface="+mn-ea"/>
            </a:endParaRPr>
          </a:p>
        </p:txBody>
      </p:sp>
      <p:graphicFrame>
        <p:nvGraphicFramePr>
          <p:cNvPr id="14" name="Diagram 14">
            <a:extLst>
              <a:ext uri="{FF2B5EF4-FFF2-40B4-BE49-F238E27FC236}">
                <a16:creationId xmlns:a16="http://schemas.microsoft.com/office/drawing/2014/main" id="{B2AA556B-1A30-45AD-983F-4528E0F1432E}"/>
              </a:ext>
            </a:extLst>
          </p:cNvPr>
          <p:cNvGraphicFramePr/>
          <p:nvPr>
            <p:extLst>
              <p:ext uri="{D42A27DB-BD31-4B8C-83A1-F6EECF244321}">
                <p14:modId xmlns:p14="http://schemas.microsoft.com/office/powerpoint/2010/main" val="3685683856"/>
              </p:ext>
            </p:extLst>
          </p:nvPr>
        </p:nvGraphicFramePr>
        <p:xfrm>
          <a:off x="751114" y="1534887"/>
          <a:ext cx="10526485" cy="50074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6081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plate, black, white&#10;&#10;Description automatically generated">
            <a:extLst>
              <a:ext uri="{FF2B5EF4-FFF2-40B4-BE49-F238E27FC236}">
                <a16:creationId xmlns:a16="http://schemas.microsoft.com/office/drawing/2014/main" id="{8BD2B547-30AF-4F16-93EE-313D1D82E4CB}"/>
              </a:ext>
            </a:extLst>
          </p:cNvPr>
          <p:cNvPicPr>
            <a:picLocks noChangeAspect="1"/>
          </p:cNvPicPr>
          <p:nvPr/>
        </p:nvPicPr>
        <p:blipFill rotWithShape="1">
          <a:blip r:embed="rId2"/>
          <a:srcRect t="21821" r="-267" b="937"/>
          <a:stretch/>
        </p:blipFill>
        <p:spPr>
          <a:xfrm>
            <a:off x="-52581" y="577992"/>
            <a:ext cx="12307728" cy="6291166"/>
          </a:xfrm>
          <a:prstGeom prst="rect">
            <a:avLst/>
          </a:prstGeom>
        </p:spPr>
      </p:pic>
      <p:sp>
        <p:nvSpPr>
          <p:cNvPr id="4" name="Rectangle 3">
            <a:extLst>
              <a:ext uri="{FF2B5EF4-FFF2-40B4-BE49-F238E27FC236}">
                <a16:creationId xmlns:a16="http://schemas.microsoft.com/office/drawing/2014/main" id="{17862F24-0971-4F4F-B93C-23A35CC3414F}"/>
              </a:ext>
            </a:extLst>
          </p:cNvPr>
          <p:cNvSpPr/>
          <p:nvPr/>
        </p:nvSpPr>
        <p:spPr>
          <a:xfrm>
            <a:off x="1" y="0"/>
            <a:ext cx="12192000" cy="1368761"/>
          </a:xfrm>
          <a:prstGeom prst="rect">
            <a:avLst/>
          </a:prstGeom>
          <a:solidFill>
            <a:srgbClr val="FFD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a:solidFill>
                <a:srgbClr val="000000"/>
              </a:solidFill>
              <a:latin typeface="Times New Roman" panose="02020603050405020304" pitchFamily="18" charset="0"/>
            </a:endParaRPr>
          </a:p>
        </p:txBody>
      </p:sp>
      <p:pic>
        <p:nvPicPr>
          <p:cNvPr id="5" name="Picture 4" descr="Diagram&#10;&#10;Description automatically generated with medium confidence">
            <a:extLst>
              <a:ext uri="{FF2B5EF4-FFF2-40B4-BE49-F238E27FC236}">
                <a16:creationId xmlns:a16="http://schemas.microsoft.com/office/drawing/2014/main" id="{8031F88D-7E1F-43FF-8BB5-D09A36390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28" y="169473"/>
            <a:ext cx="1040437" cy="1040437"/>
          </a:xfrm>
          <a:prstGeom prst="rect">
            <a:avLst/>
          </a:prstGeom>
        </p:spPr>
      </p:pic>
      <p:sp>
        <p:nvSpPr>
          <p:cNvPr id="6" name="Title 12">
            <a:extLst>
              <a:ext uri="{FF2B5EF4-FFF2-40B4-BE49-F238E27FC236}">
                <a16:creationId xmlns:a16="http://schemas.microsoft.com/office/drawing/2014/main" id="{E2D234CC-F8ED-47A3-BE9B-72CC906E2886}"/>
              </a:ext>
            </a:extLst>
          </p:cNvPr>
          <p:cNvSpPr txBox="1">
            <a:spLocks/>
          </p:cNvSpPr>
          <p:nvPr/>
        </p:nvSpPr>
        <p:spPr>
          <a:xfrm>
            <a:off x="1617139" y="168422"/>
            <a:ext cx="9478209" cy="1200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4C05AB"/>
                </a:solidFill>
                <a:latin typeface="Calibri"/>
                <a:ea typeface="+mn-ea"/>
                <a:cs typeface="Calibri"/>
              </a:rPr>
              <a:t>Families: relationships and development</a:t>
            </a:r>
          </a:p>
        </p:txBody>
      </p:sp>
      <p:graphicFrame>
        <p:nvGraphicFramePr>
          <p:cNvPr id="16" name="Diagram 14">
            <a:extLst>
              <a:ext uri="{FF2B5EF4-FFF2-40B4-BE49-F238E27FC236}">
                <a16:creationId xmlns:a16="http://schemas.microsoft.com/office/drawing/2014/main" id="{26B0E2F5-7549-4824-8A88-569E2222B39E}"/>
              </a:ext>
            </a:extLst>
          </p:cNvPr>
          <p:cNvGraphicFramePr/>
          <p:nvPr>
            <p:extLst>
              <p:ext uri="{D42A27DB-BD31-4B8C-83A1-F6EECF244321}">
                <p14:modId xmlns:p14="http://schemas.microsoft.com/office/powerpoint/2010/main" val="3639220820"/>
              </p:ext>
            </p:extLst>
          </p:nvPr>
        </p:nvGraphicFramePr>
        <p:xfrm>
          <a:off x="674914" y="1534887"/>
          <a:ext cx="10526485" cy="5007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659355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9B04DDE893594EA33B753F2D43119A" ma:contentTypeVersion="12" ma:contentTypeDescription="Create a new document." ma:contentTypeScope="" ma:versionID="3037bf6e804fbb0d008f237ac4f7ba9a">
  <xsd:schema xmlns:xsd="http://www.w3.org/2001/XMLSchema" xmlns:xs="http://www.w3.org/2001/XMLSchema" xmlns:p="http://schemas.microsoft.com/office/2006/metadata/properties" xmlns:ns2="891ab84e-5ea1-451f-9032-0974fa061cca" xmlns:ns3="9a0a0443-db34-4cc2-8fe0-480e71a2059b" targetNamespace="http://schemas.microsoft.com/office/2006/metadata/properties" ma:root="true" ma:fieldsID="d8ff4cf65d88a17f59f96fd45e166b3f" ns2:_="" ns3:_="">
    <xsd:import namespace="891ab84e-5ea1-451f-9032-0974fa061cca"/>
    <xsd:import namespace="9a0a0443-db34-4cc2-8fe0-480e71a205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1ab84e-5ea1-451f-9032-0974fa061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0a0443-db34-4cc2-8fe0-480e71a205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a0a0443-db34-4cc2-8fe0-480e71a2059b">
      <UserInfo>
        <DisplayName>Lakhanpaul, Monica</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440CE0-7E5E-4A7A-8155-70EAB014D789}">
  <ds:schemaRefs>
    <ds:schemaRef ds:uri="891ab84e-5ea1-451f-9032-0974fa061cca"/>
    <ds:schemaRef ds:uri="9a0a0443-db34-4cc2-8fe0-480e71a205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3ECFD9-6E7E-41CE-9337-B7B6F204BF15}">
  <ds:schemaRefs>
    <ds:schemaRef ds:uri="9a0a0443-db34-4cc2-8fe0-480e71a2059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C530C48-28B7-4D66-9876-6A4BA5B978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TotalTime>
  <Words>2455</Words>
  <Application>Microsoft Macintosh PowerPoint</Application>
  <PresentationFormat>Widescreen</PresentationFormat>
  <Paragraphs>255</Paragraphs>
  <Slides>18</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Arial</vt:lpstr>
      <vt:lpstr>Arial,Sans-Serif</vt:lpstr>
      <vt:lpstr>Calibri</vt:lpstr>
      <vt:lpstr>Calibri Light</vt:lpstr>
      <vt:lpstr>Symbol</vt:lpstr>
      <vt:lpstr>Times New Roman</vt:lpstr>
      <vt:lpstr>Trebuchet MS</vt:lpstr>
      <vt:lpstr>office theme</vt:lpstr>
      <vt:lpstr>Office Theme</vt:lpstr>
      <vt:lpstr>Office Theme</vt:lpstr>
      <vt:lpstr>Office Theme</vt:lpstr>
      <vt:lpstr>   CHAMPIONS Project</vt:lpstr>
      <vt:lpstr>PowerPoint Presentation</vt:lpstr>
      <vt:lpstr>A child engages with the world through all their senses</vt:lpstr>
      <vt:lpstr>Impact of pandemic on existing inequalities</vt:lpstr>
      <vt:lpstr>PowerPoint Presentation</vt:lpstr>
      <vt:lpstr>Scoping review – non-financial interventions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CHAMPIONS Project Children in Homeless Accommodation Managing Pandemic Invisibility Or Non-inclusive Strategies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Lakhanpaul</dc:creator>
  <cp:lastModifiedBy>Justlife Two</cp:lastModifiedBy>
  <cp:revision>13</cp:revision>
  <dcterms:created xsi:type="dcterms:W3CDTF">2022-01-05T12:37:10Z</dcterms:created>
  <dcterms:modified xsi:type="dcterms:W3CDTF">2022-02-16T14:40:27Z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0x010100249B04DDE893594EA33B753F2D43119A</vt:lpwstr>
  </property>
</Properties>
</file>